
<file path=[Content_Types].xml><?xml version="1.0" encoding="utf-8"?>
<Types xmlns="http://schemas.openxmlformats.org/package/2006/content-types"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65" r:id="rId5"/>
    <p:sldId id="281" r:id="rId6"/>
    <p:sldId id="266" r:id="rId7"/>
    <p:sldId id="279" r:id="rId8"/>
    <p:sldId id="270" r:id="rId9"/>
    <p:sldId id="271" r:id="rId10"/>
  </p:sldIdLst>
  <p:sldSz cx="12192000" cy="6858000"/>
  <p:notesSz cx="12192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725" y="62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905625" y="0"/>
            <a:ext cx="5283200" cy="3444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5F475F-633A-40E4-B23E-4906F24E7675}" type="datetimeFigureOut">
              <a:rPr lang="en-US" smtClean="0"/>
              <a:t>6/2/2023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38600" y="857250"/>
            <a:ext cx="4114800" cy="2314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219200" y="3300413"/>
            <a:ext cx="9753600" cy="270033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905625" y="6513513"/>
            <a:ext cx="5283200" cy="3444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49537F-125D-43E7-9B04-569707F717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926656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60960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k object 16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k object 17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k object 18"/>
          <p:cNvSpPr/>
          <p:nvPr/>
        </p:nvSpPr>
        <p:spPr>
          <a:xfrm>
            <a:off x="86868" y="1411224"/>
            <a:ext cx="12018645" cy="91440"/>
          </a:xfrm>
          <a:custGeom>
            <a:avLst/>
            <a:gdLst/>
            <a:ahLst/>
            <a:cxnLst/>
            <a:rect l="l" t="t" r="r" b="b"/>
            <a:pathLst>
              <a:path w="12018645" h="91440">
                <a:moveTo>
                  <a:pt x="0" y="91439"/>
                </a:moveTo>
                <a:lnTo>
                  <a:pt x="12018264" y="91439"/>
                </a:lnTo>
                <a:lnTo>
                  <a:pt x="1201826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9" name="bk object 19"/>
          <p:cNvSpPr/>
          <p:nvPr/>
        </p:nvSpPr>
        <p:spPr>
          <a:xfrm>
            <a:off x="195071" y="6210300"/>
            <a:ext cx="609600" cy="457200"/>
          </a:xfrm>
          <a:custGeom>
            <a:avLst/>
            <a:gdLst/>
            <a:ahLst/>
            <a:cxnLst/>
            <a:rect l="l" t="t" r="r" b="b"/>
            <a:pathLst>
              <a:path w="609600" h="457200">
                <a:moveTo>
                  <a:pt x="304800" y="0"/>
                </a:moveTo>
                <a:lnTo>
                  <a:pt x="250011" y="3683"/>
                </a:lnTo>
                <a:lnTo>
                  <a:pt x="198444" y="14301"/>
                </a:lnTo>
                <a:lnTo>
                  <a:pt x="150960" y="31210"/>
                </a:lnTo>
                <a:lnTo>
                  <a:pt x="108420" y="53764"/>
                </a:lnTo>
                <a:lnTo>
                  <a:pt x="71684" y="81316"/>
                </a:lnTo>
                <a:lnTo>
                  <a:pt x="41613" y="113221"/>
                </a:lnTo>
                <a:lnTo>
                  <a:pt x="19068" y="148834"/>
                </a:lnTo>
                <a:lnTo>
                  <a:pt x="4910" y="187509"/>
                </a:lnTo>
                <a:lnTo>
                  <a:pt x="0" y="228600"/>
                </a:lnTo>
                <a:lnTo>
                  <a:pt x="4910" y="269690"/>
                </a:lnTo>
                <a:lnTo>
                  <a:pt x="19068" y="308365"/>
                </a:lnTo>
                <a:lnTo>
                  <a:pt x="41613" y="343978"/>
                </a:lnTo>
                <a:lnTo>
                  <a:pt x="71684" y="375883"/>
                </a:lnTo>
                <a:lnTo>
                  <a:pt x="108420" y="403435"/>
                </a:lnTo>
                <a:lnTo>
                  <a:pt x="150960" y="425989"/>
                </a:lnTo>
                <a:lnTo>
                  <a:pt x="198444" y="442898"/>
                </a:lnTo>
                <a:lnTo>
                  <a:pt x="250011" y="453516"/>
                </a:lnTo>
                <a:lnTo>
                  <a:pt x="304800" y="457200"/>
                </a:lnTo>
                <a:lnTo>
                  <a:pt x="359588" y="453516"/>
                </a:lnTo>
                <a:lnTo>
                  <a:pt x="411155" y="442898"/>
                </a:lnTo>
                <a:lnTo>
                  <a:pt x="458639" y="425989"/>
                </a:lnTo>
                <a:lnTo>
                  <a:pt x="501179" y="403435"/>
                </a:lnTo>
                <a:lnTo>
                  <a:pt x="537915" y="375883"/>
                </a:lnTo>
                <a:lnTo>
                  <a:pt x="567986" y="343978"/>
                </a:lnTo>
                <a:lnTo>
                  <a:pt x="590531" y="308365"/>
                </a:lnTo>
                <a:lnTo>
                  <a:pt x="604689" y="269690"/>
                </a:lnTo>
                <a:lnTo>
                  <a:pt x="609600" y="228600"/>
                </a:lnTo>
                <a:lnTo>
                  <a:pt x="604689" y="187509"/>
                </a:lnTo>
                <a:lnTo>
                  <a:pt x="590531" y="148834"/>
                </a:lnTo>
                <a:lnTo>
                  <a:pt x="567986" y="113221"/>
                </a:lnTo>
                <a:lnTo>
                  <a:pt x="537915" y="81316"/>
                </a:lnTo>
                <a:lnTo>
                  <a:pt x="501179" y="53764"/>
                </a:lnTo>
                <a:lnTo>
                  <a:pt x="458639" y="31210"/>
                </a:lnTo>
                <a:lnTo>
                  <a:pt x="411155" y="14301"/>
                </a:lnTo>
                <a:lnTo>
                  <a:pt x="359588" y="3683"/>
                </a:lnTo>
                <a:lnTo>
                  <a:pt x="3048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440171" y="1886864"/>
            <a:ext cx="1311656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1156525" y="2523553"/>
            <a:ext cx="6758305" cy="27057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6/2/2023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62521" y="6322304"/>
            <a:ext cx="274955" cy="234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3819" y="1517903"/>
            <a:ext cx="12029440" cy="1458595"/>
          </a:xfrm>
          <a:custGeom>
            <a:avLst/>
            <a:gdLst/>
            <a:ahLst/>
            <a:cxnLst/>
            <a:rect l="l" t="t" r="r" b="b"/>
            <a:pathLst>
              <a:path w="12029440" h="1458595">
                <a:moveTo>
                  <a:pt x="0" y="1458467"/>
                </a:moveTo>
                <a:lnTo>
                  <a:pt x="12028932" y="1458467"/>
                </a:lnTo>
                <a:lnTo>
                  <a:pt x="12028932" y="0"/>
                </a:lnTo>
                <a:lnTo>
                  <a:pt x="0" y="0"/>
                </a:lnTo>
                <a:lnTo>
                  <a:pt x="0" y="1458467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83819" y="1395983"/>
            <a:ext cx="12029440" cy="121920"/>
          </a:xfrm>
          <a:custGeom>
            <a:avLst/>
            <a:gdLst/>
            <a:ahLst/>
            <a:cxnLst/>
            <a:rect l="l" t="t" r="r" b="b"/>
            <a:pathLst>
              <a:path w="12029440" h="121919">
                <a:moveTo>
                  <a:pt x="0" y="0"/>
                </a:moveTo>
                <a:lnTo>
                  <a:pt x="12028932" y="0"/>
                </a:lnTo>
                <a:lnTo>
                  <a:pt x="12028932" y="121920"/>
                </a:lnTo>
                <a:lnTo>
                  <a:pt x="0" y="121920"/>
                </a:lnTo>
                <a:lnTo>
                  <a:pt x="0" y="0"/>
                </a:lnTo>
                <a:close/>
              </a:path>
            </a:pathLst>
          </a:custGeom>
          <a:solidFill>
            <a:srgbClr val="DCA8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83819" y="2976372"/>
            <a:ext cx="12029440" cy="111760"/>
          </a:xfrm>
          <a:custGeom>
            <a:avLst/>
            <a:gdLst/>
            <a:ahLst/>
            <a:cxnLst/>
            <a:rect l="l" t="t" r="r" b="b"/>
            <a:pathLst>
              <a:path w="12029440" h="111760">
                <a:moveTo>
                  <a:pt x="0" y="0"/>
                </a:moveTo>
                <a:lnTo>
                  <a:pt x="12028932" y="0"/>
                </a:lnTo>
                <a:lnTo>
                  <a:pt x="12028932" y="111251"/>
                </a:lnTo>
                <a:lnTo>
                  <a:pt x="0" y="111251"/>
                </a:lnTo>
                <a:lnTo>
                  <a:pt x="0" y="0"/>
                </a:lnTo>
                <a:close/>
              </a:path>
            </a:pathLst>
          </a:custGeom>
          <a:solidFill>
            <a:srgbClr val="CACACA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10070592" y="4796028"/>
            <a:ext cx="1619999" cy="1796795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 txBox="1"/>
          <p:nvPr/>
        </p:nvSpPr>
        <p:spPr>
          <a:xfrm>
            <a:off x="1390271" y="6237203"/>
            <a:ext cx="5965190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latin typeface="Verdana"/>
                <a:cs typeface="Verdana"/>
              </a:rPr>
              <a:t>James </a:t>
            </a:r>
            <a:r>
              <a:rPr sz="1800" b="1" dirty="0">
                <a:latin typeface="Verdana"/>
                <a:cs typeface="Verdana"/>
              </a:rPr>
              <a:t>Hogg </a:t>
            </a:r>
            <a:r>
              <a:rPr sz="1800" b="1" spc="-5" dirty="0">
                <a:latin typeface="Verdana"/>
                <a:cs typeface="Verdana"/>
              </a:rPr>
              <a:t>Middle </a:t>
            </a:r>
            <a:r>
              <a:rPr sz="1800" b="1" dirty="0">
                <a:latin typeface="Verdana"/>
                <a:cs typeface="Verdana"/>
              </a:rPr>
              <a:t>School </a:t>
            </a:r>
            <a:r>
              <a:rPr sz="1800" dirty="0">
                <a:latin typeface="Verdana"/>
                <a:cs typeface="Verdana"/>
              </a:rPr>
              <a:t>– </a:t>
            </a:r>
            <a:r>
              <a:rPr sz="1800" i="1" spc="-5" dirty="0">
                <a:latin typeface="Verdana"/>
                <a:cs typeface="Verdana"/>
              </a:rPr>
              <a:t>An IB </a:t>
            </a:r>
            <a:r>
              <a:rPr sz="1800" i="1" dirty="0">
                <a:latin typeface="Verdana"/>
                <a:cs typeface="Verdana"/>
              </a:rPr>
              <a:t>World</a:t>
            </a:r>
            <a:r>
              <a:rPr sz="1800" i="1" spc="-35" dirty="0">
                <a:latin typeface="Verdana"/>
                <a:cs typeface="Verdana"/>
              </a:rPr>
              <a:t> </a:t>
            </a:r>
            <a:r>
              <a:rPr sz="1800" i="1" dirty="0">
                <a:latin typeface="Verdana"/>
                <a:cs typeface="Verdana"/>
              </a:rPr>
              <a:t>School</a:t>
            </a:r>
            <a:endParaRPr sz="1800">
              <a:latin typeface="Verdana"/>
              <a:cs typeface="Verdan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3822858" y="3196823"/>
            <a:ext cx="4635342" cy="11035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5"/>
              </a:spcBef>
            </a:pPr>
            <a:r>
              <a:rPr lang="en-US" sz="4400" dirty="0">
                <a:solidFill>
                  <a:srgbClr val="313131"/>
                </a:solidFill>
                <a:latin typeface="Calibri"/>
                <a:cs typeface="Calibri"/>
              </a:rPr>
              <a:t>March 6, 2023</a:t>
            </a:r>
            <a:endParaRPr sz="4400" dirty="0">
              <a:latin typeface="Calibri"/>
              <a:cs typeface="Calibri"/>
            </a:endParaRPr>
          </a:p>
          <a:p>
            <a:pPr algn="ctr">
              <a:lnSpc>
                <a:spcPct val="100000"/>
              </a:lnSpc>
              <a:spcBef>
                <a:spcPts val="114"/>
              </a:spcBef>
            </a:pPr>
            <a:r>
              <a:rPr sz="2600" dirty="0">
                <a:solidFill>
                  <a:srgbClr val="313131"/>
                </a:solidFill>
                <a:latin typeface="Calibri"/>
                <a:cs typeface="Calibri"/>
              </a:rPr>
              <a:t>4:15pm -</a:t>
            </a:r>
            <a:r>
              <a:rPr sz="2600" spc="-50" dirty="0">
                <a:solidFill>
                  <a:srgbClr val="313131"/>
                </a:solidFill>
                <a:latin typeface="Calibri"/>
                <a:cs typeface="Calibri"/>
              </a:rPr>
              <a:t> </a:t>
            </a:r>
            <a:r>
              <a:rPr sz="2600" dirty="0">
                <a:solidFill>
                  <a:srgbClr val="313131"/>
                </a:solidFill>
                <a:latin typeface="Calibri"/>
                <a:cs typeface="Calibri"/>
              </a:rPr>
              <a:t>5:00pm</a:t>
            </a:r>
            <a:endParaRPr sz="2600" dirty="0">
              <a:latin typeface="Calibri"/>
              <a:cs typeface="Calibri"/>
            </a:endParaRP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1430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SD</a:t>
            </a:r>
            <a:r>
              <a:rPr dirty="0"/>
              <a:t>M</a:t>
            </a:r>
            <a:r>
              <a:rPr spc="-5" dirty="0"/>
              <a:t>C</a:t>
            </a:r>
          </a:p>
        </p:txBody>
      </p:sp>
      <p:sp>
        <p:nvSpPr>
          <p:cNvPr id="11" name="object 11"/>
          <p:cNvSpPr/>
          <p:nvPr/>
        </p:nvSpPr>
        <p:spPr>
          <a:xfrm>
            <a:off x="195071" y="6210300"/>
            <a:ext cx="609600" cy="457200"/>
          </a:xfrm>
          <a:custGeom>
            <a:avLst/>
            <a:gdLst/>
            <a:ahLst/>
            <a:cxnLst/>
            <a:rect l="l" t="t" r="r" b="b"/>
            <a:pathLst>
              <a:path w="609600" h="457200">
                <a:moveTo>
                  <a:pt x="304800" y="0"/>
                </a:moveTo>
                <a:lnTo>
                  <a:pt x="250011" y="3683"/>
                </a:lnTo>
                <a:lnTo>
                  <a:pt x="198444" y="14301"/>
                </a:lnTo>
                <a:lnTo>
                  <a:pt x="150960" y="31210"/>
                </a:lnTo>
                <a:lnTo>
                  <a:pt x="108420" y="53764"/>
                </a:lnTo>
                <a:lnTo>
                  <a:pt x="71684" y="81316"/>
                </a:lnTo>
                <a:lnTo>
                  <a:pt x="41613" y="113221"/>
                </a:lnTo>
                <a:lnTo>
                  <a:pt x="19068" y="148834"/>
                </a:lnTo>
                <a:lnTo>
                  <a:pt x="4910" y="187509"/>
                </a:lnTo>
                <a:lnTo>
                  <a:pt x="0" y="228600"/>
                </a:lnTo>
                <a:lnTo>
                  <a:pt x="4910" y="269690"/>
                </a:lnTo>
                <a:lnTo>
                  <a:pt x="19068" y="308365"/>
                </a:lnTo>
                <a:lnTo>
                  <a:pt x="41613" y="343978"/>
                </a:lnTo>
                <a:lnTo>
                  <a:pt x="71684" y="375883"/>
                </a:lnTo>
                <a:lnTo>
                  <a:pt x="108420" y="403435"/>
                </a:lnTo>
                <a:lnTo>
                  <a:pt x="150960" y="425989"/>
                </a:lnTo>
                <a:lnTo>
                  <a:pt x="198444" y="442898"/>
                </a:lnTo>
                <a:lnTo>
                  <a:pt x="250011" y="453516"/>
                </a:lnTo>
                <a:lnTo>
                  <a:pt x="304800" y="457200"/>
                </a:lnTo>
                <a:lnTo>
                  <a:pt x="359588" y="453516"/>
                </a:lnTo>
                <a:lnTo>
                  <a:pt x="411155" y="442898"/>
                </a:lnTo>
                <a:lnTo>
                  <a:pt x="458639" y="425989"/>
                </a:lnTo>
                <a:lnTo>
                  <a:pt x="501179" y="403435"/>
                </a:lnTo>
                <a:lnTo>
                  <a:pt x="537915" y="375883"/>
                </a:lnTo>
                <a:lnTo>
                  <a:pt x="567986" y="343978"/>
                </a:lnTo>
                <a:lnTo>
                  <a:pt x="590531" y="308365"/>
                </a:lnTo>
                <a:lnTo>
                  <a:pt x="604689" y="269690"/>
                </a:lnTo>
                <a:lnTo>
                  <a:pt x="609600" y="228600"/>
                </a:lnTo>
                <a:lnTo>
                  <a:pt x="604689" y="187509"/>
                </a:lnTo>
                <a:lnTo>
                  <a:pt x="590531" y="148834"/>
                </a:lnTo>
                <a:lnTo>
                  <a:pt x="567986" y="113221"/>
                </a:lnTo>
                <a:lnTo>
                  <a:pt x="537915" y="81316"/>
                </a:lnTo>
                <a:lnTo>
                  <a:pt x="501179" y="53764"/>
                </a:lnTo>
                <a:lnTo>
                  <a:pt x="458639" y="31210"/>
                </a:lnTo>
                <a:lnTo>
                  <a:pt x="411155" y="14301"/>
                </a:lnTo>
                <a:lnTo>
                  <a:pt x="359588" y="3683"/>
                </a:lnTo>
                <a:lnTo>
                  <a:pt x="3048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2" name="object 12"/>
          <p:cNvSpPr txBox="1"/>
          <p:nvPr/>
        </p:nvSpPr>
        <p:spPr>
          <a:xfrm>
            <a:off x="436689" y="6313423"/>
            <a:ext cx="1244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1</a:t>
            </a:r>
            <a:endParaRPr sz="1400">
              <a:latin typeface="Cambria"/>
              <a:cs typeface="Cambria"/>
            </a:endParaRPr>
          </a:p>
        </p:txBody>
      </p:sp>
    </p:spTree>
  </p:cSld>
  <p:clrMapOvr>
    <a:masterClrMapping/>
  </p:clrMapOvr>
  <p:transition spd="med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0"/>
            <a:ext cx="12192000" cy="6858000"/>
          </a:xfrm>
          <a:custGeom>
            <a:avLst/>
            <a:gdLst/>
            <a:ahLst/>
            <a:cxnLst/>
            <a:rect l="l" t="t" r="r" b="b"/>
            <a:pathLst>
              <a:path w="12192000" h="6858000">
                <a:moveTo>
                  <a:pt x="0" y="6858000"/>
                </a:moveTo>
                <a:lnTo>
                  <a:pt x="12192000" y="6858000"/>
                </a:lnTo>
                <a:lnTo>
                  <a:pt x="12192000" y="0"/>
                </a:lnTo>
                <a:lnTo>
                  <a:pt x="0" y="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6868" y="1411224"/>
            <a:ext cx="12018645" cy="91440"/>
          </a:xfrm>
          <a:custGeom>
            <a:avLst/>
            <a:gdLst/>
            <a:ahLst/>
            <a:cxnLst/>
            <a:rect l="l" t="t" r="r" b="b"/>
            <a:pathLst>
              <a:path w="12018645" h="91440">
                <a:moveTo>
                  <a:pt x="0" y="91439"/>
                </a:moveTo>
                <a:lnTo>
                  <a:pt x="12018264" y="91439"/>
                </a:lnTo>
                <a:lnTo>
                  <a:pt x="12018264" y="0"/>
                </a:lnTo>
                <a:lnTo>
                  <a:pt x="0" y="0"/>
                </a:lnTo>
                <a:lnTo>
                  <a:pt x="0" y="91439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 txBox="1"/>
          <p:nvPr/>
        </p:nvSpPr>
        <p:spPr>
          <a:xfrm>
            <a:off x="718804" y="1320754"/>
            <a:ext cx="4197350" cy="5942652"/>
          </a:xfrm>
          <a:prstGeom prst="rect">
            <a:avLst/>
          </a:prstGeom>
        </p:spPr>
        <p:txBody>
          <a:bodyPr vert="horz" wrap="square" lIns="0" tIns="18542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460"/>
              </a:spcBef>
            </a:pPr>
            <a:r>
              <a:rPr sz="3200" spc="-5" dirty="0">
                <a:latin typeface="Calibri"/>
                <a:cs typeface="Calibri"/>
              </a:rPr>
              <a:t>Agenda:</a:t>
            </a:r>
            <a:endParaRPr sz="3200" dirty="0">
              <a:latin typeface="Calibri"/>
              <a:cs typeface="Calibri"/>
            </a:endParaRPr>
          </a:p>
          <a:p>
            <a:pPr marL="469900" indent="-457200">
              <a:spcBef>
                <a:spcPts val="1180"/>
              </a:spcBef>
              <a:buClr>
                <a:srgbClr val="C00000"/>
              </a:buClr>
              <a:buSzPct val="78571"/>
              <a:buChar char="●"/>
              <a:tabLst>
                <a:tab pos="469265" algn="l"/>
                <a:tab pos="469900" algn="l"/>
              </a:tabLst>
            </a:pPr>
            <a:r>
              <a:rPr sz="2800" spc="-5" dirty="0">
                <a:latin typeface="Calibri"/>
                <a:cs typeface="Calibri"/>
              </a:rPr>
              <a:t>Essential Agreements</a:t>
            </a:r>
            <a:endParaRPr lang="en-US" sz="2800" spc="-5" dirty="0">
              <a:latin typeface="Calibri"/>
              <a:cs typeface="Calibri"/>
            </a:endParaRPr>
          </a:p>
          <a:p>
            <a:pPr marL="469900" indent="-457200">
              <a:spcBef>
                <a:spcPts val="1180"/>
              </a:spcBef>
              <a:buClr>
                <a:srgbClr val="C00000"/>
              </a:buClr>
              <a:buSzPct val="78571"/>
              <a:buChar char="●"/>
              <a:tabLst>
                <a:tab pos="469265" algn="l"/>
                <a:tab pos="469900" algn="l"/>
              </a:tabLst>
            </a:pPr>
            <a:r>
              <a:rPr lang="en-US" sz="2800" spc="-5" dirty="0">
                <a:latin typeface="Calibri"/>
                <a:cs typeface="Calibri"/>
              </a:rPr>
              <a:t>Staffing </a:t>
            </a:r>
          </a:p>
          <a:p>
            <a:pPr marL="469900" indent="-457200">
              <a:spcBef>
                <a:spcPts val="1180"/>
              </a:spcBef>
              <a:buClr>
                <a:srgbClr val="C00000"/>
              </a:buClr>
              <a:buSzPct val="78571"/>
              <a:buChar char="●"/>
              <a:tabLst>
                <a:tab pos="469265" algn="l"/>
                <a:tab pos="469900" algn="l"/>
              </a:tabLst>
            </a:pPr>
            <a:r>
              <a:rPr lang="en-US" sz="2800" spc="-5" dirty="0">
                <a:latin typeface="Calibri"/>
                <a:cs typeface="Calibri"/>
              </a:rPr>
              <a:t>Facilitates </a:t>
            </a:r>
          </a:p>
          <a:p>
            <a:pPr marL="469900" indent="-457200">
              <a:spcBef>
                <a:spcPts val="1180"/>
              </a:spcBef>
              <a:buClr>
                <a:srgbClr val="C00000"/>
              </a:buClr>
              <a:buSzPct val="78571"/>
              <a:buFontTx/>
              <a:buChar char="●"/>
              <a:tabLst>
                <a:tab pos="469265" algn="l"/>
                <a:tab pos="469900" algn="l"/>
              </a:tabLst>
            </a:pPr>
            <a:r>
              <a:rPr lang="en-US" sz="2800" spc="-5" dirty="0">
                <a:cs typeface="Calibri"/>
              </a:rPr>
              <a:t>Safety </a:t>
            </a:r>
          </a:p>
          <a:p>
            <a:pPr marL="469900" indent="-457200">
              <a:spcBef>
                <a:spcPts val="1180"/>
              </a:spcBef>
              <a:buClr>
                <a:srgbClr val="C00000"/>
              </a:buClr>
              <a:buSzPct val="78571"/>
              <a:buChar char="●"/>
              <a:tabLst>
                <a:tab pos="469265" algn="l"/>
                <a:tab pos="469900" algn="l"/>
              </a:tabLst>
            </a:pPr>
            <a:r>
              <a:rPr lang="en-US" sz="2800" spc="-5" dirty="0">
                <a:latin typeface="Calibri"/>
                <a:cs typeface="Calibri"/>
              </a:rPr>
              <a:t>Budget</a:t>
            </a:r>
          </a:p>
          <a:p>
            <a:pPr marL="469900" indent="-457200">
              <a:spcBef>
                <a:spcPts val="1180"/>
              </a:spcBef>
              <a:buClr>
                <a:srgbClr val="C00000"/>
              </a:buClr>
              <a:buSzPct val="78571"/>
              <a:buChar char="●"/>
              <a:tabLst>
                <a:tab pos="469265" algn="l"/>
                <a:tab pos="469900" algn="l"/>
              </a:tabLst>
            </a:pPr>
            <a:r>
              <a:rPr lang="en-US" sz="2800" spc="-5" dirty="0">
                <a:latin typeface="Calibri"/>
                <a:cs typeface="Calibri"/>
              </a:rPr>
              <a:t>New Business </a:t>
            </a:r>
          </a:p>
          <a:p>
            <a:pPr marL="469900" indent="-457200">
              <a:spcBef>
                <a:spcPts val="1180"/>
              </a:spcBef>
              <a:buClr>
                <a:srgbClr val="C00000"/>
              </a:buClr>
              <a:buSzPct val="78571"/>
              <a:buChar char="●"/>
              <a:tabLst>
                <a:tab pos="469265" algn="l"/>
                <a:tab pos="469900" algn="l"/>
              </a:tabLst>
            </a:pPr>
            <a:r>
              <a:rPr lang="en-US" sz="2800" spc="-5" dirty="0">
                <a:latin typeface="Calibri"/>
                <a:cs typeface="Calibri"/>
              </a:rPr>
              <a:t>Calendar Review </a:t>
            </a:r>
          </a:p>
          <a:p>
            <a:pPr marL="12700">
              <a:lnSpc>
                <a:spcPct val="100000"/>
              </a:lnSpc>
              <a:spcBef>
                <a:spcPts val="1180"/>
              </a:spcBef>
              <a:buClr>
                <a:srgbClr val="C00000"/>
              </a:buClr>
              <a:buSzPct val="78571"/>
              <a:tabLst>
                <a:tab pos="469265" algn="l"/>
                <a:tab pos="469900" algn="l"/>
              </a:tabLst>
            </a:pPr>
            <a:endParaRPr lang="en-US" sz="2800" spc="-5" dirty="0">
              <a:latin typeface="Calibri"/>
              <a:cs typeface="Calibri"/>
            </a:endParaRPr>
          </a:p>
          <a:p>
            <a:pPr marL="469900" indent="-457200">
              <a:lnSpc>
                <a:spcPct val="100000"/>
              </a:lnSpc>
              <a:spcBef>
                <a:spcPts val="1180"/>
              </a:spcBef>
              <a:buClr>
                <a:srgbClr val="C00000"/>
              </a:buClr>
              <a:buSzPct val="78571"/>
              <a:buChar char="●"/>
              <a:tabLst>
                <a:tab pos="469265" algn="l"/>
                <a:tab pos="469900" algn="l"/>
              </a:tabLst>
            </a:pPr>
            <a:endParaRPr sz="2800" dirty="0">
              <a:latin typeface="Calibri"/>
              <a:cs typeface="Calibri"/>
            </a:endParaRPr>
          </a:p>
        </p:txBody>
      </p:sp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445823" y="619689"/>
            <a:ext cx="144399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-5" dirty="0">
                <a:solidFill>
                  <a:srgbClr val="313131"/>
                </a:solidFill>
              </a:rPr>
              <a:t>S</a:t>
            </a:r>
            <a:r>
              <a:rPr sz="4400" dirty="0">
                <a:solidFill>
                  <a:srgbClr val="313131"/>
                </a:solidFill>
              </a:rPr>
              <a:t>D</a:t>
            </a:r>
            <a:r>
              <a:rPr sz="4400" spc="-5" dirty="0">
                <a:solidFill>
                  <a:srgbClr val="313131"/>
                </a:solidFill>
              </a:rPr>
              <a:t>M</a:t>
            </a:r>
            <a:r>
              <a:rPr sz="4400" dirty="0">
                <a:solidFill>
                  <a:srgbClr val="313131"/>
                </a:solidFill>
              </a:rPr>
              <a:t>C</a:t>
            </a:r>
            <a:endParaRPr sz="4400"/>
          </a:p>
        </p:txBody>
      </p:sp>
      <p:sp>
        <p:nvSpPr>
          <p:cNvPr id="7" name="object 7"/>
          <p:cNvSpPr txBox="1"/>
          <p:nvPr/>
        </p:nvSpPr>
        <p:spPr>
          <a:xfrm>
            <a:off x="10659857" y="6297803"/>
            <a:ext cx="791845" cy="228268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spc="-5" dirty="0">
                <a:solidFill>
                  <a:srgbClr val="313131"/>
                </a:solidFill>
                <a:latin typeface="Calibri"/>
                <a:cs typeface="Calibri"/>
              </a:rPr>
              <a:t>1</a:t>
            </a:r>
            <a:r>
              <a:rPr lang="en-US" sz="1400" spc="-5" dirty="0">
                <a:solidFill>
                  <a:srgbClr val="313131"/>
                </a:solidFill>
                <a:latin typeface="Calibri"/>
                <a:cs typeface="Calibri"/>
              </a:rPr>
              <a:t>1/14/22</a:t>
            </a:r>
            <a:endParaRPr sz="1400" dirty="0">
              <a:latin typeface="Calibri"/>
              <a:cs typeface="Calibri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195071" y="6210300"/>
            <a:ext cx="609600" cy="457200"/>
          </a:xfrm>
          <a:custGeom>
            <a:avLst/>
            <a:gdLst/>
            <a:ahLst/>
            <a:cxnLst/>
            <a:rect l="l" t="t" r="r" b="b"/>
            <a:pathLst>
              <a:path w="609600" h="457200">
                <a:moveTo>
                  <a:pt x="304800" y="0"/>
                </a:moveTo>
                <a:lnTo>
                  <a:pt x="250011" y="3683"/>
                </a:lnTo>
                <a:lnTo>
                  <a:pt x="198444" y="14301"/>
                </a:lnTo>
                <a:lnTo>
                  <a:pt x="150960" y="31210"/>
                </a:lnTo>
                <a:lnTo>
                  <a:pt x="108420" y="53764"/>
                </a:lnTo>
                <a:lnTo>
                  <a:pt x="71684" y="81316"/>
                </a:lnTo>
                <a:lnTo>
                  <a:pt x="41613" y="113221"/>
                </a:lnTo>
                <a:lnTo>
                  <a:pt x="19068" y="148834"/>
                </a:lnTo>
                <a:lnTo>
                  <a:pt x="4910" y="187509"/>
                </a:lnTo>
                <a:lnTo>
                  <a:pt x="0" y="228600"/>
                </a:lnTo>
                <a:lnTo>
                  <a:pt x="4910" y="269690"/>
                </a:lnTo>
                <a:lnTo>
                  <a:pt x="19068" y="308365"/>
                </a:lnTo>
                <a:lnTo>
                  <a:pt x="41613" y="343978"/>
                </a:lnTo>
                <a:lnTo>
                  <a:pt x="71684" y="375883"/>
                </a:lnTo>
                <a:lnTo>
                  <a:pt x="108420" y="403435"/>
                </a:lnTo>
                <a:lnTo>
                  <a:pt x="150960" y="425989"/>
                </a:lnTo>
                <a:lnTo>
                  <a:pt x="198444" y="442898"/>
                </a:lnTo>
                <a:lnTo>
                  <a:pt x="250011" y="453516"/>
                </a:lnTo>
                <a:lnTo>
                  <a:pt x="304800" y="457200"/>
                </a:lnTo>
                <a:lnTo>
                  <a:pt x="359588" y="453516"/>
                </a:lnTo>
                <a:lnTo>
                  <a:pt x="411155" y="442898"/>
                </a:lnTo>
                <a:lnTo>
                  <a:pt x="458639" y="425989"/>
                </a:lnTo>
                <a:lnTo>
                  <a:pt x="501179" y="403435"/>
                </a:lnTo>
                <a:lnTo>
                  <a:pt x="537915" y="375883"/>
                </a:lnTo>
                <a:lnTo>
                  <a:pt x="567986" y="343978"/>
                </a:lnTo>
                <a:lnTo>
                  <a:pt x="590531" y="308365"/>
                </a:lnTo>
                <a:lnTo>
                  <a:pt x="604689" y="269690"/>
                </a:lnTo>
                <a:lnTo>
                  <a:pt x="609600" y="228600"/>
                </a:lnTo>
                <a:lnTo>
                  <a:pt x="604689" y="187509"/>
                </a:lnTo>
                <a:lnTo>
                  <a:pt x="590531" y="148834"/>
                </a:lnTo>
                <a:lnTo>
                  <a:pt x="567986" y="113221"/>
                </a:lnTo>
                <a:lnTo>
                  <a:pt x="537915" y="81316"/>
                </a:lnTo>
                <a:lnTo>
                  <a:pt x="501179" y="53764"/>
                </a:lnTo>
                <a:lnTo>
                  <a:pt x="458639" y="31210"/>
                </a:lnTo>
                <a:lnTo>
                  <a:pt x="411155" y="14301"/>
                </a:lnTo>
                <a:lnTo>
                  <a:pt x="359588" y="3683"/>
                </a:lnTo>
                <a:lnTo>
                  <a:pt x="304800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436689" y="6313423"/>
            <a:ext cx="124460" cy="2393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2</a:t>
            </a:r>
            <a:endParaRPr sz="1400">
              <a:latin typeface="Cambria"/>
              <a:cs typeface="Cambria"/>
            </a:endParaRPr>
          </a:p>
        </p:txBody>
      </p:sp>
    </p:spTree>
  </p:cSld>
  <p:clrMapOvr>
    <a:masterClrMapping/>
  </p:clrMapOvr>
  <p:transition spd="med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7924" y="690196"/>
            <a:ext cx="470916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313131"/>
                </a:solidFill>
              </a:rPr>
              <a:t>Essential</a:t>
            </a:r>
            <a:r>
              <a:rPr spc="-45" dirty="0">
                <a:solidFill>
                  <a:srgbClr val="313131"/>
                </a:solidFill>
              </a:rPr>
              <a:t> </a:t>
            </a:r>
            <a:r>
              <a:rPr spc="-10" dirty="0">
                <a:solidFill>
                  <a:srgbClr val="313131"/>
                </a:solidFill>
              </a:rPr>
              <a:t>Agreements</a:t>
            </a:r>
          </a:p>
        </p:txBody>
      </p:sp>
      <p:sp>
        <p:nvSpPr>
          <p:cNvPr id="3" name="object 3"/>
          <p:cNvSpPr/>
          <p:nvPr/>
        </p:nvSpPr>
        <p:spPr>
          <a:xfrm>
            <a:off x="9700273" y="406908"/>
            <a:ext cx="1882127" cy="1845563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988044" y="1699768"/>
            <a:ext cx="10284460" cy="5804153"/>
          </a:xfrm>
          <a:prstGeom prst="rect">
            <a:avLst/>
          </a:prstGeom>
        </p:spPr>
        <p:txBody>
          <a:bodyPr vert="horz" wrap="square" lIns="0" tIns="88900" rIns="0" bIns="0" rtlCol="0">
            <a:spAutoFit/>
          </a:bodyPr>
          <a:lstStyle/>
          <a:p>
            <a:pPr marL="381000" indent="-368935">
              <a:lnSpc>
                <a:spcPct val="100000"/>
              </a:lnSpc>
              <a:spcBef>
                <a:spcPts val="700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sz="2600" dirty="0">
                <a:latin typeface="Calibri"/>
                <a:cs typeface="Calibri"/>
              </a:rPr>
              <a:t>Begin </a:t>
            </a:r>
            <a:r>
              <a:rPr sz="2600" spc="-5" dirty="0">
                <a:latin typeface="Calibri"/>
                <a:cs typeface="Calibri"/>
              </a:rPr>
              <a:t>on</a:t>
            </a:r>
            <a:r>
              <a:rPr sz="2600" spc="-25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time.</a:t>
            </a:r>
            <a:endParaRPr lang="en-US" sz="2600" dirty="0">
              <a:latin typeface="Calibri"/>
              <a:cs typeface="Calibri"/>
            </a:endParaRPr>
          </a:p>
          <a:p>
            <a:pPr marL="12065">
              <a:lnSpc>
                <a:spcPct val="100000"/>
              </a:lnSpc>
              <a:spcBef>
                <a:spcPts val="700"/>
              </a:spcBef>
              <a:buClr>
                <a:srgbClr val="C00000"/>
              </a:buClr>
              <a:buSzPct val="84615"/>
              <a:tabLst>
                <a:tab pos="381000" algn="l"/>
                <a:tab pos="381635" algn="l"/>
              </a:tabLst>
            </a:pPr>
            <a:endParaRPr sz="2600" dirty="0">
              <a:latin typeface="Calibri"/>
              <a:cs typeface="Calibri"/>
            </a:endParaRPr>
          </a:p>
          <a:p>
            <a:pPr marL="381000" indent="-36893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sz="2600" dirty="0">
                <a:latin typeface="Calibri"/>
                <a:cs typeface="Calibri"/>
              </a:rPr>
              <a:t>Remain Actively</a:t>
            </a:r>
            <a:r>
              <a:rPr sz="2600" spc="-60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Engaged</a:t>
            </a:r>
            <a:endParaRPr lang="en-US" sz="2600" spc="-5" dirty="0">
              <a:latin typeface="Calibri"/>
              <a:cs typeface="Calibri"/>
            </a:endParaRPr>
          </a:p>
          <a:p>
            <a:pPr marL="1206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SzPct val="84615"/>
              <a:tabLst>
                <a:tab pos="381000" algn="l"/>
                <a:tab pos="381635" algn="l"/>
              </a:tabLst>
            </a:pPr>
            <a:endParaRPr sz="2600" dirty="0">
              <a:latin typeface="Calibri"/>
              <a:cs typeface="Calibri"/>
            </a:endParaRPr>
          </a:p>
          <a:p>
            <a:pPr marL="381000" indent="-36893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sz="2600" dirty="0">
                <a:latin typeface="Calibri"/>
                <a:cs typeface="Calibri"/>
              </a:rPr>
              <a:t>Reserve </a:t>
            </a:r>
            <a:r>
              <a:rPr sz="2600" spc="-5" dirty="0">
                <a:latin typeface="Calibri"/>
                <a:cs typeface="Calibri"/>
              </a:rPr>
              <a:t>questions for </a:t>
            </a:r>
            <a:r>
              <a:rPr sz="2600" dirty="0">
                <a:latin typeface="Calibri"/>
                <a:cs typeface="Calibri"/>
              </a:rPr>
              <a:t>the appropriate</a:t>
            </a:r>
            <a:r>
              <a:rPr sz="2600" spc="-90" dirty="0">
                <a:latin typeface="Calibri"/>
                <a:cs typeface="Calibri"/>
              </a:rPr>
              <a:t> </a:t>
            </a:r>
            <a:r>
              <a:rPr sz="2600" dirty="0">
                <a:latin typeface="Calibri"/>
                <a:cs typeface="Calibri"/>
              </a:rPr>
              <a:t>time.</a:t>
            </a:r>
            <a:endParaRPr lang="en-US" sz="2600" dirty="0">
              <a:latin typeface="Calibri"/>
              <a:cs typeface="Calibri"/>
            </a:endParaRPr>
          </a:p>
          <a:p>
            <a:pPr marL="1206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SzPct val="84615"/>
              <a:tabLst>
                <a:tab pos="381000" algn="l"/>
                <a:tab pos="381635" algn="l"/>
              </a:tabLst>
            </a:pPr>
            <a:endParaRPr sz="2600" dirty="0">
              <a:latin typeface="Calibri"/>
              <a:cs typeface="Calibri"/>
            </a:endParaRPr>
          </a:p>
          <a:p>
            <a:pPr marL="381000" marR="5080" indent="-368935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sz="2600" dirty="0">
                <a:latin typeface="Calibri"/>
                <a:cs typeface="Calibri"/>
              </a:rPr>
              <a:t>As a </a:t>
            </a:r>
            <a:r>
              <a:rPr sz="2600" spc="-5" dirty="0">
                <a:latin typeface="Calibri"/>
                <a:cs typeface="Calibri"/>
              </a:rPr>
              <a:t>community, we should </a:t>
            </a:r>
            <a:r>
              <a:rPr sz="2600" dirty="0">
                <a:latin typeface="Calibri"/>
                <a:cs typeface="Calibri"/>
              </a:rPr>
              <a:t>always </a:t>
            </a:r>
            <a:r>
              <a:rPr sz="2600" spc="-5" dirty="0">
                <a:latin typeface="Calibri"/>
                <a:cs typeface="Calibri"/>
              </a:rPr>
              <a:t>be professional, courteous, respectful,  </a:t>
            </a:r>
            <a:r>
              <a:rPr sz="2600" dirty="0">
                <a:latin typeface="Calibri"/>
                <a:cs typeface="Calibri"/>
              </a:rPr>
              <a:t>as well as </a:t>
            </a:r>
            <a:r>
              <a:rPr sz="2600" spc="-5" dirty="0">
                <a:latin typeface="Calibri"/>
                <a:cs typeface="Calibri"/>
              </a:rPr>
              <a:t>honor </a:t>
            </a:r>
            <a:r>
              <a:rPr sz="2600" dirty="0">
                <a:latin typeface="Calibri"/>
                <a:cs typeface="Calibri"/>
              </a:rPr>
              <a:t>the </a:t>
            </a:r>
            <a:r>
              <a:rPr sz="2600" spc="-5" dirty="0">
                <a:latin typeface="Calibri"/>
                <a:cs typeface="Calibri"/>
              </a:rPr>
              <a:t>responses </a:t>
            </a:r>
            <a:r>
              <a:rPr sz="2600" dirty="0">
                <a:latin typeface="Calibri"/>
                <a:cs typeface="Calibri"/>
              </a:rPr>
              <a:t>and </a:t>
            </a:r>
            <a:r>
              <a:rPr sz="2600" spc="-5" dirty="0">
                <a:latin typeface="Calibri"/>
                <a:cs typeface="Calibri"/>
              </a:rPr>
              <a:t>opinions of other</a:t>
            </a:r>
            <a:r>
              <a:rPr sz="2600" spc="-85" dirty="0">
                <a:latin typeface="Calibri"/>
                <a:cs typeface="Calibri"/>
              </a:rPr>
              <a:t> </a:t>
            </a:r>
            <a:r>
              <a:rPr sz="2600" spc="-5" dirty="0">
                <a:latin typeface="Calibri"/>
                <a:cs typeface="Calibri"/>
              </a:rPr>
              <a:t>involved.</a:t>
            </a:r>
            <a:endParaRPr sz="260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en-US" sz="37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lang="en-US" sz="3750" dirty="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3750" dirty="0">
              <a:latin typeface="Calibri"/>
              <a:cs typeface="Calibri"/>
            </a:endParaRPr>
          </a:p>
          <a:p>
            <a:pPr marL="216535" algn="ctr">
              <a:lnSpc>
                <a:spcPct val="100000"/>
              </a:lnSpc>
            </a:pPr>
            <a:r>
              <a:rPr sz="2000" b="1" dirty="0">
                <a:latin typeface="Arial"/>
                <a:cs typeface="Arial"/>
              </a:rPr>
              <a:t>Please take responsibility for the energy </a:t>
            </a:r>
            <a:r>
              <a:rPr sz="2000" b="1" spc="-10" dirty="0">
                <a:latin typeface="Arial"/>
                <a:cs typeface="Arial"/>
              </a:rPr>
              <a:t>you </a:t>
            </a:r>
            <a:r>
              <a:rPr sz="2000" b="1" dirty="0">
                <a:latin typeface="Arial"/>
                <a:cs typeface="Arial"/>
              </a:rPr>
              <a:t>bring into this</a:t>
            </a:r>
            <a:r>
              <a:rPr sz="2000" b="1" spc="-180" dirty="0">
                <a:latin typeface="Arial"/>
                <a:cs typeface="Arial"/>
              </a:rPr>
              <a:t> </a:t>
            </a:r>
            <a:r>
              <a:rPr sz="2000" b="1" dirty="0">
                <a:latin typeface="Arial"/>
                <a:cs typeface="Arial"/>
              </a:rPr>
              <a:t>space.</a:t>
            </a:r>
            <a:endParaRPr sz="2000" dirty="0">
              <a:latin typeface="Arial"/>
              <a:cs typeface="Arial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11289" y="6322304"/>
            <a:ext cx="175260" cy="23495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3</a:t>
            </a:fld>
            <a:endParaRPr sz="1400">
              <a:latin typeface="Cambria"/>
              <a:cs typeface="Cambria"/>
            </a:endParaRPr>
          </a:p>
        </p:txBody>
      </p:sp>
    </p:spTree>
  </p:cSld>
  <p:clrMapOvr>
    <a:masterClrMapping/>
  </p:clrMapOvr>
  <p:transition spd="med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86316" y="1531717"/>
            <a:ext cx="4693174" cy="3543919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381000" indent="-36893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lang="en-US" sz="2600" dirty="0">
                <a:latin typeface="Calibri"/>
                <a:cs typeface="Calibri"/>
              </a:rPr>
              <a:t>Projected Enrollment </a:t>
            </a:r>
          </a:p>
          <a:p>
            <a:pPr marL="838200" lvl="1" indent="-368935"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lang="en-US" sz="2400" dirty="0">
                <a:latin typeface="Calibri"/>
                <a:cs typeface="Calibri"/>
              </a:rPr>
              <a:t>6</a:t>
            </a:r>
            <a:r>
              <a:rPr lang="en-US" sz="2400" baseline="30000" dirty="0">
                <a:latin typeface="Calibri"/>
                <a:cs typeface="Calibri"/>
              </a:rPr>
              <a:t>th</a:t>
            </a:r>
            <a:r>
              <a:rPr lang="en-US" sz="2400" dirty="0">
                <a:latin typeface="Calibri"/>
                <a:cs typeface="Calibri"/>
              </a:rPr>
              <a:t> Grade – 375</a:t>
            </a:r>
          </a:p>
          <a:p>
            <a:pPr marL="838200" lvl="1" indent="-368935"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lang="en-US" sz="2400" dirty="0">
                <a:latin typeface="Calibri"/>
                <a:cs typeface="Calibri"/>
              </a:rPr>
              <a:t>7</a:t>
            </a:r>
            <a:r>
              <a:rPr lang="en-US" sz="2400" baseline="30000" dirty="0">
                <a:latin typeface="Calibri"/>
                <a:cs typeface="Calibri"/>
              </a:rPr>
              <a:t>th</a:t>
            </a:r>
            <a:r>
              <a:rPr lang="en-US" sz="2400" dirty="0">
                <a:latin typeface="Calibri"/>
                <a:cs typeface="Calibri"/>
              </a:rPr>
              <a:t> Grade – 420 </a:t>
            </a:r>
          </a:p>
          <a:p>
            <a:pPr marL="838200" lvl="1" indent="-368935"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lang="en-US" sz="2400" dirty="0">
                <a:latin typeface="Calibri"/>
                <a:cs typeface="Calibri"/>
              </a:rPr>
              <a:t>8</a:t>
            </a:r>
            <a:r>
              <a:rPr lang="en-US" sz="2400" baseline="30000" dirty="0">
                <a:latin typeface="Calibri"/>
                <a:cs typeface="Calibri"/>
              </a:rPr>
              <a:t>th</a:t>
            </a:r>
            <a:r>
              <a:rPr lang="en-US" sz="2400" dirty="0">
                <a:latin typeface="Calibri"/>
                <a:cs typeface="Calibri"/>
              </a:rPr>
              <a:t> Grade – 350 </a:t>
            </a:r>
          </a:p>
          <a:p>
            <a:pPr marL="838200" lvl="1" indent="-368935"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endParaRPr lang="en-US" sz="2400" dirty="0">
              <a:latin typeface="Calibri"/>
              <a:cs typeface="Calibri"/>
            </a:endParaRPr>
          </a:p>
          <a:p>
            <a:pPr marL="469265" lvl="1">
              <a:spcBef>
                <a:spcPts val="595"/>
              </a:spcBef>
              <a:buClr>
                <a:srgbClr val="C00000"/>
              </a:buClr>
              <a:buSzPct val="84615"/>
              <a:tabLst>
                <a:tab pos="381000" algn="l"/>
                <a:tab pos="381635" algn="l"/>
              </a:tabLst>
            </a:pPr>
            <a:r>
              <a:rPr lang="en-US" sz="2400" dirty="0">
                <a:latin typeface="Calibri"/>
                <a:cs typeface="Calibri"/>
              </a:rPr>
              <a:t>Total = 1,145 Students </a:t>
            </a:r>
          </a:p>
          <a:p>
            <a:pPr marL="479425" lvl="1">
              <a:lnSpc>
                <a:spcPct val="100000"/>
              </a:lnSpc>
              <a:spcBef>
                <a:spcPts val="415"/>
              </a:spcBef>
              <a:buSzPct val="83333"/>
              <a:tabLst>
                <a:tab pos="838200" algn="l"/>
                <a:tab pos="838835" algn="l"/>
              </a:tabLst>
            </a:pPr>
            <a:endParaRPr lang="en-US" sz="2400" dirty="0">
              <a:latin typeface="Calibri"/>
              <a:cs typeface="Calibri"/>
            </a:endParaRPr>
          </a:p>
          <a:p>
            <a:pPr marL="479425" lvl="1">
              <a:lnSpc>
                <a:spcPct val="100000"/>
              </a:lnSpc>
              <a:spcBef>
                <a:spcPts val="395"/>
              </a:spcBef>
              <a:buSzPct val="83333"/>
              <a:tabLst>
                <a:tab pos="838200" algn="l"/>
                <a:tab pos="838835" algn="l"/>
              </a:tabLst>
            </a:pPr>
            <a:r>
              <a:rPr lang="en-US" sz="2400" dirty="0">
                <a:latin typeface="Calibri"/>
                <a:cs typeface="Calibri"/>
              </a:rPr>
              <a:t> </a:t>
            </a: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4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7924" y="690196"/>
            <a:ext cx="6626876" cy="627736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pc="-5" dirty="0">
                <a:solidFill>
                  <a:srgbClr val="313131"/>
                </a:solidFill>
              </a:rPr>
              <a:t>23-24 School Year </a:t>
            </a:r>
            <a:endParaRPr spc="-5" dirty="0">
              <a:solidFill>
                <a:srgbClr val="313131"/>
              </a:solidFill>
            </a:endParaRPr>
          </a:p>
        </p:txBody>
      </p:sp>
      <p:sp>
        <p:nvSpPr>
          <p:cNvPr id="5" name="object 2">
            <a:extLst>
              <a:ext uri="{FF2B5EF4-FFF2-40B4-BE49-F238E27FC236}">
                <a16:creationId xmlns:a16="http://schemas.microsoft.com/office/drawing/2014/main" id="{E5A808A8-E3EF-CFBB-6F9F-EE73AAF034EC}"/>
              </a:ext>
            </a:extLst>
          </p:cNvPr>
          <p:cNvSpPr txBox="1"/>
          <p:nvPr/>
        </p:nvSpPr>
        <p:spPr>
          <a:xfrm>
            <a:off x="6096000" y="1531717"/>
            <a:ext cx="4693174" cy="4857099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381000" indent="-36893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lang="en-US" sz="2600" dirty="0">
                <a:latin typeface="Calibri"/>
                <a:cs typeface="Calibri"/>
              </a:rPr>
              <a:t>Staffing </a:t>
            </a:r>
          </a:p>
          <a:p>
            <a:pPr marL="838200" lvl="1" indent="-368935"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lang="en-US" sz="2400" dirty="0">
                <a:latin typeface="Calibri"/>
                <a:cs typeface="Calibri"/>
              </a:rPr>
              <a:t>8</a:t>
            </a:r>
            <a:r>
              <a:rPr lang="en-US" sz="2400" baseline="30000" dirty="0">
                <a:latin typeface="Calibri"/>
                <a:cs typeface="Calibri"/>
              </a:rPr>
              <a:t>th</a:t>
            </a:r>
            <a:r>
              <a:rPr lang="en-US" sz="2400" dirty="0">
                <a:latin typeface="Calibri"/>
                <a:cs typeface="Calibri"/>
              </a:rPr>
              <a:t> Grade ELA – Cardwell </a:t>
            </a:r>
          </a:p>
          <a:p>
            <a:pPr marL="838200" lvl="1" indent="-368935"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lang="en-US" sz="2400" dirty="0">
                <a:latin typeface="Calibri"/>
                <a:cs typeface="Calibri"/>
              </a:rPr>
              <a:t>8</a:t>
            </a:r>
            <a:r>
              <a:rPr lang="en-US" sz="2400" baseline="30000" dirty="0">
                <a:latin typeface="Calibri"/>
                <a:cs typeface="Calibri"/>
              </a:rPr>
              <a:t>th</a:t>
            </a:r>
            <a:r>
              <a:rPr lang="en-US" sz="2400" dirty="0">
                <a:latin typeface="Calibri"/>
                <a:cs typeface="Calibri"/>
              </a:rPr>
              <a:t> Grade ELA – Asselta</a:t>
            </a:r>
          </a:p>
          <a:p>
            <a:pPr marL="838200" lvl="1" indent="-368935"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lang="en-US" sz="2400" dirty="0">
                <a:latin typeface="Calibri"/>
                <a:cs typeface="Calibri"/>
              </a:rPr>
              <a:t>7</a:t>
            </a:r>
            <a:r>
              <a:rPr lang="en-US" sz="2400" baseline="30000" dirty="0">
                <a:latin typeface="Calibri"/>
                <a:cs typeface="Calibri"/>
              </a:rPr>
              <a:t>th</a:t>
            </a:r>
            <a:r>
              <a:rPr lang="en-US" sz="2400" dirty="0">
                <a:latin typeface="Calibri"/>
                <a:cs typeface="Calibri"/>
              </a:rPr>
              <a:t> Grade Math – Nguyen</a:t>
            </a:r>
          </a:p>
          <a:p>
            <a:pPr marL="838200" lvl="1" indent="-368935"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lang="en-US" sz="2400" dirty="0">
                <a:latin typeface="Calibri"/>
                <a:cs typeface="Calibri"/>
              </a:rPr>
              <a:t>6</a:t>
            </a:r>
            <a:r>
              <a:rPr lang="en-US" sz="2400" baseline="30000" dirty="0">
                <a:latin typeface="Calibri"/>
                <a:cs typeface="Calibri"/>
              </a:rPr>
              <a:t>th</a:t>
            </a:r>
            <a:r>
              <a:rPr lang="en-US" sz="2400" dirty="0">
                <a:latin typeface="Calibri"/>
                <a:cs typeface="Calibri"/>
              </a:rPr>
              <a:t> Grade Math – Perez </a:t>
            </a:r>
          </a:p>
          <a:p>
            <a:pPr marL="838200" lvl="1" indent="-368935"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lang="en-US" sz="2400" dirty="0">
                <a:latin typeface="Calibri"/>
                <a:cs typeface="Calibri"/>
              </a:rPr>
              <a:t>SPED Co-Teacher – OPEN </a:t>
            </a:r>
          </a:p>
          <a:p>
            <a:pPr marL="838200" lvl="1" indent="-368935"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lang="en-US" sz="2400" dirty="0">
                <a:latin typeface="Calibri"/>
                <a:cs typeface="Calibri"/>
              </a:rPr>
              <a:t>SPED TA – OPEN </a:t>
            </a:r>
          </a:p>
          <a:p>
            <a:pPr marL="838200" lvl="1" indent="-368935"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lang="en-US" sz="2400" dirty="0">
                <a:latin typeface="Calibri"/>
                <a:cs typeface="Calibri"/>
              </a:rPr>
              <a:t>Counselor – OPEN  </a:t>
            </a:r>
          </a:p>
          <a:p>
            <a:pPr marL="479425" lvl="1">
              <a:lnSpc>
                <a:spcPct val="100000"/>
              </a:lnSpc>
              <a:spcBef>
                <a:spcPts val="395"/>
              </a:spcBef>
              <a:buSzPct val="83333"/>
              <a:tabLst>
                <a:tab pos="838200" algn="l"/>
                <a:tab pos="838835" algn="l"/>
              </a:tabLst>
            </a:pPr>
            <a:endParaRPr lang="en-US" sz="2400" dirty="0">
              <a:latin typeface="Calibri"/>
              <a:cs typeface="Calibri"/>
            </a:endParaRPr>
          </a:p>
          <a:p>
            <a:pPr marL="479425" lvl="1">
              <a:lnSpc>
                <a:spcPct val="100000"/>
              </a:lnSpc>
              <a:spcBef>
                <a:spcPts val="415"/>
              </a:spcBef>
              <a:buSzPct val="83333"/>
              <a:tabLst>
                <a:tab pos="838200" algn="l"/>
                <a:tab pos="838835" algn="l"/>
              </a:tabLst>
            </a:pPr>
            <a:endParaRPr lang="en-US" sz="2400" dirty="0">
              <a:latin typeface="Calibri"/>
              <a:cs typeface="Calibri"/>
            </a:endParaRPr>
          </a:p>
          <a:p>
            <a:pPr marL="479425" lvl="1">
              <a:lnSpc>
                <a:spcPct val="100000"/>
              </a:lnSpc>
              <a:spcBef>
                <a:spcPts val="395"/>
              </a:spcBef>
              <a:buSzPct val="83333"/>
              <a:tabLst>
                <a:tab pos="838200" algn="l"/>
                <a:tab pos="838835" algn="l"/>
              </a:tabLst>
            </a:pPr>
            <a:r>
              <a:rPr lang="en-US" sz="2400" dirty="0">
                <a:latin typeface="Calibri"/>
                <a:cs typeface="Calibri"/>
              </a:rPr>
              <a:t> </a:t>
            </a:r>
            <a:endParaRPr sz="2400" dirty="0">
              <a:latin typeface="Calibri"/>
              <a:cs typeface="Calibri"/>
            </a:endParaRPr>
          </a:p>
        </p:txBody>
      </p:sp>
    </p:spTree>
  </p:cSld>
  <p:clrMapOvr>
    <a:masterClrMapping/>
  </p:clrMapOvr>
  <p:transition spd="med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0474" y="696572"/>
            <a:ext cx="528891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pc="-10" dirty="0">
                <a:solidFill>
                  <a:srgbClr val="313131"/>
                </a:solidFill>
              </a:rPr>
              <a:t>Facilities </a:t>
            </a:r>
            <a:endParaRPr spc="-10" dirty="0">
              <a:solidFill>
                <a:srgbClr val="313131"/>
              </a:solidFill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411289" y="6322304"/>
            <a:ext cx="175260" cy="234950"/>
          </a:xfrm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sz="1400" dirty="0">
                <a:solidFill>
                  <a:srgbClr val="FFFFFF"/>
                </a:solidFill>
                <a:latin typeface="Cambria"/>
                <a:cs typeface="Cambria"/>
              </a:rPr>
              <a:t>5</a:t>
            </a:fld>
            <a:endParaRPr sz="14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72194" y="1600200"/>
            <a:ext cx="9150985" cy="3131627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000" spc="-5" dirty="0">
                <a:cs typeface="Calibri"/>
              </a:rPr>
              <a:t>Auditorium </a:t>
            </a:r>
          </a:p>
          <a:p>
            <a:pPr marL="1041400" lvl="1" indent="-571500">
              <a:spcBef>
                <a:spcPts val="100"/>
              </a:spcBef>
              <a:buFont typeface="Courier New" panose="02070309020205020404" pitchFamily="49" charset="0"/>
              <a:buChar char="o"/>
              <a:tabLst>
                <a:tab pos="355600" algn="l"/>
              </a:tabLst>
            </a:pPr>
            <a:r>
              <a:rPr lang="en-US" sz="2000" spc="-5" dirty="0">
                <a:cs typeface="Calibri"/>
              </a:rPr>
              <a:t>Lights &amp; Sound- Covered by HISD </a:t>
            </a:r>
          </a:p>
          <a:p>
            <a:pPr marL="1498600" lvl="2" indent="-571500"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000" spc="-5" dirty="0">
                <a:cs typeface="Calibri"/>
              </a:rPr>
              <a:t>Installation starting this week</a:t>
            </a:r>
          </a:p>
          <a:p>
            <a:pPr marL="927100" lvl="2">
              <a:spcBef>
                <a:spcPts val="100"/>
              </a:spcBef>
              <a:tabLst>
                <a:tab pos="355600" algn="l"/>
              </a:tabLst>
            </a:pPr>
            <a:r>
              <a:rPr lang="en-US" sz="2000" spc="-5" dirty="0">
                <a:cs typeface="Calibri"/>
              </a:rPr>
              <a:t> </a:t>
            </a:r>
          </a:p>
          <a:p>
            <a:pPr marL="355600" indent="-342900">
              <a:lnSpc>
                <a:spcPct val="100000"/>
              </a:lnSpc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000" spc="-5" dirty="0">
                <a:cs typeface="Calibri"/>
              </a:rPr>
              <a:t>Paint </a:t>
            </a:r>
          </a:p>
          <a:p>
            <a:pPr marL="1041400" lvl="1" indent="-571500">
              <a:spcBef>
                <a:spcPts val="100"/>
              </a:spcBef>
              <a:buFont typeface="Courier New" panose="02070309020205020404" pitchFamily="49" charset="0"/>
              <a:buChar char="o"/>
              <a:tabLst>
                <a:tab pos="355600" algn="l"/>
              </a:tabLst>
            </a:pPr>
            <a:r>
              <a:rPr lang="en-US" sz="2000" spc="-5" dirty="0">
                <a:cs typeface="Calibri"/>
              </a:rPr>
              <a:t>Working with HISD </a:t>
            </a:r>
          </a:p>
          <a:p>
            <a:pPr marL="1498600" lvl="2" indent="-571500"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r>
              <a:rPr lang="en-US" sz="2000" spc="-5" dirty="0">
                <a:cs typeface="Calibri"/>
              </a:rPr>
              <a:t>New Color? </a:t>
            </a:r>
          </a:p>
          <a:p>
            <a:pPr marL="1498600" lvl="2" indent="-571500">
              <a:spcBef>
                <a:spcPts val="100"/>
              </a:spcBef>
              <a:buFont typeface="Arial" panose="020B0604020202020204" pitchFamily="34" charset="0"/>
              <a:buChar char="•"/>
              <a:tabLst>
                <a:tab pos="355600" algn="l"/>
              </a:tabLst>
            </a:pPr>
            <a:endParaRPr lang="en-US" sz="2000" spc="-5" dirty="0">
              <a:latin typeface="Calibri"/>
              <a:cs typeface="Calibri"/>
            </a:endParaRPr>
          </a:p>
          <a:p>
            <a:pPr marL="469900" lvl="1">
              <a:spcBef>
                <a:spcPts val="100"/>
              </a:spcBef>
              <a:tabLst>
                <a:tab pos="355600" algn="l"/>
              </a:tabLst>
            </a:pPr>
            <a:endParaRPr lang="en-US" sz="3600" spc="-5" dirty="0"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207001437"/>
      </p:ext>
    </p:extLst>
  </p:cSld>
  <p:clrMapOvr>
    <a:masterClrMapping/>
  </p:clrMapOvr>
  <p:transition spd="med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297924" y="690196"/>
            <a:ext cx="2794635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pc="-5" dirty="0">
                <a:solidFill>
                  <a:srgbClr val="313131"/>
                </a:solidFill>
              </a:rPr>
              <a:t>Budget</a:t>
            </a:r>
            <a:r>
              <a:rPr spc="-75" dirty="0">
                <a:solidFill>
                  <a:srgbClr val="313131"/>
                </a:solidFill>
              </a:rPr>
              <a:t> </a:t>
            </a:r>
            <a:endParaRPr spc="-5" dirty="0">
              <a:solidFill>
                <a:srgbClr val="313131"/>
              </a:solidFill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6</a:t>
            </a:fld>
            <a:endParaRPr dirty="0"/>
          </a:p>
        </p:txBody>
      </p:sp>
      <p:graphicFrame>
        <p:nvGraphicFramePr>
          <p:cNvPr id="5" name="object 3">
            <a:extLst>
              <a:ext uri="{FF2B5EF4-FFF2-40B4-BE49-F238E27FC236}">
                <a16:creationId xmlns:a16="http://schemas.microsoft.com/office/drawing/2014/main" id="{57D31669-1878-3071-9FF1-16782957FF3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6606149"/>
              </p:ext>
            </p:extLst>
          </p:nvPr>
        </p:nvGraphicFramePr>
        <p:xfrm>
          <a:off x="889207" y="1600200"/>
          <a:ext cx="10413585" cy="41058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04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83780">
                  <a:extLst>
                    <a:ext uri="{9D8B030D-6E8A-4147-A177-3AD203B41FA5}">
                      <a16:colId xmlns:a16="http://schemas.microsoft.com/office/drawing/2014/main" val="2476859821"/>
                    </a:ext>
                  </a:extLst>
                </a:gridCol>
                <a:gridCol w="2895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47800">
                  <a:extLst>
                    <a:ext uri="{9D8B030D-6E8A-4147-A177-3AD203B41FA5}">
                      <a16:colId xmlns:a16="http://schemas.microsoft.com/office/drawing/2014/main" val="1598124066"/>
                    </a:ext>
                  </a:extLst>
                </a:gridCol>
                <a:gridCol w="2286001">
                  <a:extLst>
                    <a:ext uri="{9D8B030D-6E8A-4147-A177-3AD203B41FA5}">
                      <a16:colId xmlns:a16="http://schemas.microsoft.com/office/drawing/2014/main" val="1218908773"/>
                    </a:ext>
                  </a:extLst>
                </a:gridCol>
              </a:tblGrid>
              <a:tr h="432919"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b="1" spc="-5" dirty="0">
                          <a:latin typeface="Arial"/>
                          <a:cs typeface="Arial"/>
                        </a:rPr>
                        <a:t>Budget</a:t>
                      </a:r>
                      <a:r>
                        <a:rPr sz="1100" b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spc="-5" dirty="0">
                          <a:latin typeface="Arial"/>
                          <a:cs typeface="Arial"/>
                        </a:rPr>
                        <a:t>Strand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n-US" sz="1100" b="1" dirty="0">
                          <a:latin typeface="Arial"/>
                          <a:cs typeface="Arial"/>
                        </a:rPr>
                        <a:t>Total Funds </a:t>
                      </a:r>
                      <a:endParaRPr sz="1100" b="1" dirty="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sz="1100" b="1" spc="-10" dirty="0">
                          <a:latin typeface="Arial"/>
                          <a:cs typeface="Arial"/>
                        </a:rPr>
                        <a:t>Allocated</a:t>
                      </a:r>
                      <a:r>
                        <a:rPr sz="1100" b="1" spc="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100" b="1" dirty="0">
                          <a:latin typeface="Arial"/>
                          <a:cs typeface="Arial"/>
                        </a:rPr>
                        <a:t>Funds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n-US" sz="1100" dirty="0">
                          <a:latin typeface="Arial"/>
                          <a:cs typeface="Arial"/>
                        </a:rPr>
                        <a:t>Available Funds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tc>
                  <a:txBody>
                    <a:bodyPr/>
                    <a:lstStyle/>
                    <a:p>
                      <a:pPr marL="90805">
                        <a:lnSpc>
                          <a:spcPct val="100000"/>
                        </a:lnSpc>
                        <a:spcBef>
                          <a:spcPts val="310"/>
                        </a:spcBef>
                      </a:pPr>
                      <a:r>
                        <a:rPr lang="en-US" sz="1100" dirty="0">
                          <a:latin typeface="Arial"/>
                          <a:cs typeface="Arial"/>
                        </a:rPr>
                        <a:t>Suggested Items </a:t>
                      </a:r>
                      <a:endParaRPr sz="1100" dirty="0">
                        <a:latin typeface="Arial"/>
                        <a:cs typeface="Arial"/>
                      </a:endParaRPr>
                    </a:p>
                  </a:txBody>
                  <a:tcPr marL="0" marR="0" marT="39370" marB="0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B3B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51300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Gifted &amp; Talented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$ 15,000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Graphic Design - $3,000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$12,000</a:t>
                      </a: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33808"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Title I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$129,250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CIS- $56,100</a:t>
                      </a: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Tutorials- $15,000</a:t>
                      </a:r>
                    </a:p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Hourly Clerk - $15,000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$43,150</a:t>
                      </a: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90488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90488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13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Bilingual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$ 23,000</a:t>
                      </a: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$23,000</a:t>
                      </a: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513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CTE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$ 1,000</a:t>
                      </a: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$1,000</a:t>
                      </a: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13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Magnet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$ 75,000</a:t>
                      </a: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Murals- $6300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Stairwells- $14000</a:t>
                      </a: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$48,500</a:t>
                      </a: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Marketing Materials- $10,000</a:t>
                      </a: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13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SPED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$ 15,500</a:t>
                      </a: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</a:txBody>
                  <a:tcPr marL="0" marR="0" marT="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>
                      <a:solidFill>
                        <a:srgbClr val="9E9E9E"/>
                      </a:solidFill>
                      <a:prstDash val="soli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$4,500</a:t>
                      </a: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CleverTouch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- $3,780</a:t>
                      </a:r>
                    </a:p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PSI/SLC Alt.- $720</a:t>
                      </a: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13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State Comp Ed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$16,000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Auditorium- $15,000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$1,000</a:t>
                      </a: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2456049"/>
                  </a:ext>
                </a:extLst>
              </a:tr>
              <a:tr h="351300"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Campus Capital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$6,500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Auditorium- $5,000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$1,500</a:t>
                      </a: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48169650"/>
                  </a:ext>
                </a:extLst>
              </a:tr>
              <a:tr h="351300">
                <a:tc>
                  <a:txBody>
                    <a:bodyPr/>
                    <a:lstStyle>
                      <a:lvl1pPr marL="889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ESSER II (HB4545)</a:t>
                      </a:r>
                    </a:p>
                  </a:txBody>
                  <a:tcPr marL="0" marR="0" marT="39370" marB="0" horzOverflow="overflow">
                    <a:lnL w="9525">
                      <a:solidFill>
                        <a:srgbClr val="9E9E9E"/>
                      </a:solidFill>
                      <a:prstDash val="soli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$117,000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Tutorials- $33,000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kumimoji="0" lang="en-US" altLang="en-US" sz="12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STEMscopes</a:t>
                      </a: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- $8900</a:t>
                      </a:r>
                    </a:p>
                  </a:txBody>
                  <a:tcPr marL="0" marR="0" marT="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>
                      <a:solidFill>
                        <a:srgbClr val="9E9E9E"/>
                      </a:solidFill>
                      <a:prstDash val="soli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Arial" panose="020B0604020202020204" pitchFamily="34" charset="0"/>
                        </a:rPr>
                        <a:t>$84,000</a:t>
                      </a: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8890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ts val="313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en-US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0" marR="0" marT="39370" marB="0" horzOverflow="overflow">
                    <a:lnL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9E9E9E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2962086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med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86316" y="1531717"/>
            <a:ext cx="6995684" cy="3272050"/>
          </a:xfrm>
          <a:prstGeom prst="rect">
            <a:avLst/>
          </a:prstGeom>
        </p:spPr>
        <p:txBody>
          <a:bodyPr vert="horz" wrap="square" lIns="0" tIns="70485" rIns="0" bIns="0" rtlCol="0">
            <a:spAutoFit/>
          </a:bodyPr>
          <a:lstStyle/>
          <a:p>
            <a:pPr marL="381000" indent="-368935">
              <a:spcBef>
                <a:spcPts val="595"/>
              </a:spcBef>
              <a:buClr>
                <a:srgbClr val="C00000"/>
              </a:buClr>
              <a:buSzPct val="84615"/>
              <a:buFontTx/>
              <a:buChar char="●"/>
              <a:tabLst>
                <a:tab pos="381000" algn="l"/>
                <a:tab pos="381635" algn="l"/>
              </a:tabLst>
            </a:pPr>
            <a:r>
              <a:rPr lang="en-US" sz="2600" dirty="0">
                <a:cs typeface="Calibri"/>
              </a:rPr>
              <a:t>23-24 Enrollment Projections</a:t>
            </a:r>
          </a:p>
          <a:p>
            <a:pPr marL="381000" indent="-36893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lang="en-US" sz="2600" dirty="0">
                <a:latin typeface="Calibri"/>
                <a:cs typeface="Calibri"/>
              </a:rPr>
              <a:t>Bell Schedule</a:t>
            </a:r>
          </a:p>
          <a:p>
            <a:pPr marL="381000" indent="-36893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lang="en-US" sz="2600" dirty="0">
                <a:latin typeface="Calibri"/>
                <a:cs typeface="Calibri"/>
              </a:rPr>
              <a:t>Master Schedule</a:t>
            </a:r>
          </a:p>
          <a:p>
            <a:pPr marL="381000" indent="-36893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r>
              <a:rPr lang="en-US" sz="2600" dirty="0">
                <a:latin typeface="Calibri"/>
                <a:cs typeface="Calibri"/>
              </a:rPr>
              <a:t>23-24 Budget Updates</a:t>
            </a:r>
          </a:p>
          <a:p>
            <a:pPr marL="381000" indent="-36893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84615"/>
              <a:buChar char="●"/>
              <a:tabLst>
                <a:tab pos="381000" algn="l"/>
                <a:tab pos="381635" algn="l"/>
              </a:tabLst>
            </a:pPr>
            <a:endParaRPr lang="en-US" sz="2600" dirty="0">
              <a:latin typeface="Calibri"/>
              <a:cs typeface="Calibri"/>
            </a:endParaRPr>
          </a:p>
          <a:p>
            <a:pPr marL="1206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84615"/>
              <a:tabLst>
                <a:tab pos="381000" algn="l"/>
                <a:tab pos="381635" algn="l"/>
              </a:tabLst>
            </a:pPr>
            <a:r>
              <a:rPr lang="en-US" sz="2400" dirty="0">
                <a:latin typeface="Calibri"/>
                <a:cs typeface="Calibri"/>
              </a:rPr>
              <a:t> </a:t>
            </a:r>
          </a:p>
          <a:p>
            <a:pPr marL="12065">
              <a:lnSpc>
                <a:spcPct val="100000"/>
              </a:lnSpc>
              <a:spcBef>
                <a:spcPts val="595"/>
              </a:spcBef>
              <a:buClr>
                <a:srgbClr val="C00000"/>
              </a:buClr>
              <a:buSzPct val="84615"/>
              <a:tabLst>
                <a:tab pos="381000" algn="l"/>
                <a:tab pos="381635" algn="l"/>
              </a:tabLst>
            </a:pPr>
            <a:endParaRPr sz="2400" dirty="0">
              <a:latin typeface="Calibri"/>
              <a:cs typeface="Calibri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7</a:t>
            </a:fld>
            <a:endParaRPr dirty="0"/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1297924" y="690196"/>
            <a:ext cx="4340876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lang="en-US" spc="-5" dirty="0">
                <a:solidFill>
                  <a:srgbClr val="313131"/>
                </a:solidFill>
              </a:rPr>
              <a:t>New Business </a:t>
            </a:r>
            <a:endParaRPr spc="-5" dirty="0">
              <a:solidFill>
                <a:srgbClr val="31313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772359"/>
      </p:ext>
    </p:extLst>
  </p:cSld>
  <p:clrMapOvr>
    <a:masterClrMapping/>
  </p:clrMapOvr>
  <p:transition spd="med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371600" y="533400"/>
            <a:ext cx="4953000" cy="829714"/>
          </a:xfrm>
          <a:prstGeom prst="rect">
            <a:avLst/>
          </a:prstGeom>
        </p:spPr>
        <p:txBody>
          <a:bodyPr vert="horz" wrap="square" lIns="0" tIns="21209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670"/>
              </a:spcBef>
            </a:pPr>
            <a:r>
              <a:rPr lang="en-US" sz="4000" spc="-5" dirty="0">
                <a:solidFill>
                  <a:srgbClr val="313131"/>
                </a:solidFill>
                <a:latin typeface="Cambria"/>
                <a:cs typeface="Cambria"/>
              </a:rPr>
              <a:t>Calendar Review </a:t>
            </a:r>
            <a:endParaRPr lang="en-US" sz="4000" spc="-10" dirty="0">
              <a:highlight>
                <a:srgbClr val="FFFF00"/>
              </a:highlight>
              <a:latin typeface="Cambria"/>
              <a:cs typeface="Cambr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8</a:t>
            </a:fld>
            <a:endParaRPr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9B6234B-0763-6688-FA46-CE6EF6647569}"/>
              </a:ext>
            </a:extLst>
          </p:cNvPr>
          <p:cNvSpPr txBox="1"/>
          <p:nvPr/>
        </p:nvSpPr>
        <p:spPr>
          <a:xfrm>
            <a:off x="1371600" y="1752600"/>
            <a:ext cx="8991600" cy="1649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742950" marR="0" lvl="1" indent="-285750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Coffee with the Principal- March 22</a:t>
            </a:r>
          </a:p>
          <a:p>
            <a:pPr marL="742950" marR="0" lvl="1" indent="-285750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dirty="0"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Loteria Night- PTA Fundraiser- March 25</a:t>
            </a:r>
            <a:endParaRPr lang="en-US" sz="2800" dirty="0">
              <a:effectLst/>
              <a:latin typeface="Cambria" panose="020405030504060302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marL="742950" marR="0" lvl="1" indent="-285750">
              <a:lnSpc>
                <a:spcPct val="115000"/>
              </a:lnSpc>
              <a:spcBef>
                <a:spcPts val="360"/>
              </a:spcBef>
              <a:spcAft>
                <a:spcPts val="0"/>
              </a:spcAft>
              <a:buFont typeface="Arial" panose="020B0604020202020204" pitchFamily="34" charset="0"/>
              <a:buChar char="•"/>
              <a:tabLst>
                <a:tab pos="457200" algn="l"/>
              </a:tabLst>
            </a:pPr>
            <a:r>
              <a:rPr lang="en-US" sz="2800" dirty="0">
                <a:effectLst/>
                <a:latin typeface="Cambria" panose="020405030504060302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Literacy Night – April </a:t>
            </a:r>
            <a:endParaRPr lang="en-US" sz="28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 spd="med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297924" y="690196"/>
            <a:ext cx="12458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4000" spc="-5" dirty="0">
                <a:solidFill>
                  <a:srgbClr val="313131"/>
                </a:solidFill>
                <a:latin typeface="Cambria"/>
                <a:cs typeface="Cambria"/>
              </a:rPr>
              <a:t>Q &amp;</a:t>
            </a:r>
            <a:r>
              <a:rPr sz="4000" spc="-95" dirty="0">
                <a:solidFill>
                  <a:srgbClr val="313131"/>
                </a:solidFill>
                <a:latin typeface="Cambria"/>
                <a:cs typeface="Cambria"/>
              </a:rPr>
              <a:t> </a:t>
            </a:r>
            <a:r>
              <a:rPr sz="4000" spc="-5" dirty="0">
                <a:solidFill>
                  <a:srgbClr val="313131"/>
                </a:solidFill>
                <a:latin typeface="Cambria"/>
                <a:cs typeface="Cambria"/>
              </a:rPr>
              <a:t>A</a:t>
            </a:r>
            <a:endParaRPr sz="4000">
              <a:latin typeface="Cambria"/>
              <a:cs typeface="Cambria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2929140" y="1914144"/>
            <a:ext cx="6359639" cy="39639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sldNum" sz="quarter" idx="7"/>
          </p:nvPr>
        </p:nvSpPr>
        <p:spPr>
          <a:prstGeom prst="rect">
            <a:avLst/>
          </a:prstGeom>
        </p:spPr>
        <p:txBody>
          <a:bodyPr vert="horz" wrap="square" lIns="0" tIns="4445" rIns="0" bIns="0" rtlCol="0">
            <a:spAutoFit/>
          </a:bodyPr>
          <a:lstStyle/>
          <a:p>
            <a:pPr marL="38100">
              <a:lnSpc>
                <a:spcPct val="100000"/>
              </a:lnSpc>
              <a:spcBef>
                <a:spcPts val="35"/>
              </a:spcBef>
            </a:pPr>
            <a:fld id="{81D60167-4931-47E6-BA6A-407CBD079E47}" type="slidenum">
              <a:rPr dirty="0"/>
              <a:t>9</a:t>
            </a:fld>
            <a:endParaRPr dirty="0"/>
          </a:p>
        </p:txBody>
      </p:sp>
    </p:spTree>
  </p:cSld>
  <p:clrMapOvr>
    <a:masterClrMapping/>
  </p:clrMapOvr>
  <p:transition spd="med">
    <p:fade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4432</TotalTime>
  <Words>334</Words>
  <Application>Microsoft Office PowerPoint</Application>
  <PresentationFormat>Widescreen</PresentationFormat>
  <Paragraphs>123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5" baseType="lpstr">
      <vt:lpstr>Arial</vt:lpstr>
      <vt:lpstr>Calibri</vt:lpstr>
      <vt:lpstr>Cambria</vt:lpstr>
      <vt:lpstr>Courier New</vt:lpstr>
      <vt:lpstr>Verdana</vt:lpstr>
      <vt:lpstr>Office Theme</vt:lpstr>
      <vt:lpstr>SDMC</vt:lpstr>
      <vt:lpstr>SDMC</vt:lpstr>
      <vt:lpstr>Essential Agreements</vt:lpstr>
      <vt:lpstr>23-24 School Year </vt:lpstr>
      <vt:lpstr>Facilities </vt:lpstr>
      <vt:lpstr>Budget </vt:lpstr>
      <vt:lpstr>New Business 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Coffee with Principal Saldaña</dc:title>
  <dc:creator>Saldana, Vanessa M</dc:creator>
  <cp:lastModifiedBy>Saldana, Vanessa M</cp:lastModifiedBy>
  <cp:revision>17</cp:revision>
  <dcterms:created xsi:type="dcterms:W3CDTF">2021-11-03T03:14:19Z</dcterms:created>
  <dcterms:modified xsi:type="dcterms:W3CDTF">2023-06-02T20:24:52Z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2021-09-01T00:00:00Z</vt:filetime>
  </property>
  <property fmtid="{D5CDD505-2E9C-101B-9397-08002B2CF9AE}" pid="3" name="Creator">
    <vt:lpwstr>Acrobat PDFMaker 17 for PowerPoint</vt:lpwstr>
  </property>
  <property fmtid="{D5CDD505-2E9C-101B-9397-08002B2CF9AE}" pid="4" name="LastSaved">
    <vt:filetime>2021-11-03T00:00:00Z</vt:filetime>
  </property>
</Properties>
</file>