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81" r:id="rId6"/>
    <p:sldId id="266" r:id="rId7"/>
    <p:sldId id="279" r:id="rId8"/>
    <p:sldId id="270" r:id="rId9"/>
    <p:sldId id="271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F475F-633A-40E4-B23E-4906F24E7675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9537F-125D-43E7-9B04-569707F7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6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6868" y="1411224"/>
            <a:ext cx="12018645" cy="91440"/>
          </a:xfrm>
          <a:custGeom>
            <a:avLst/>
            <a:gdLst/>
            <a:ahLst/>
            <a:cxnLst/>
            <a:rect l="l" t="t" r="r" b="b"/>
            <a:pathLst>
              <a:path w="12018645" h="91440">
                <a:moveTo>
                  <a:pt x="0" y="91439"/>
                </a:moveTo>
                <a:lnTo>
                  <a:pt x="12018264" y="91439"/>
                </a:lnTo>
                <a:lnTo>
                  <a:pt x="1201826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40171" y="1886864"/>
            <a:ext cx="131165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6525" y="2523553"/>
            <a:ext cx="6758305" cy="270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2521" y="6322304"/>
            <a:ext cx="274955" cy="234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19" y="1517903"/>
            <a:ext cx="12029440" cy="1458595"/>
          </a:xfrm>
          <a:custGeom>
            <a:avLst/>
            <a:gdLst/>
            <a:ahLst/>
            <a:cxnLst/>
            <a:rect l="l" t="t" r="r" b="b"/>
            <a:pathLst>
              <a:path w="12029440" h="1458595">
                <a:moveTo>
                  <a:pt x="0" y="1458467"/>
                </a:moveTo>
                <a:lnTo>
                  <a:pt x="12028932" y="1458467"/>
                </a:lnTo>
                <a:lnTo>
                  <a:pt x="12028932" y="0"/>
                </a:lnTo>
                <a:lnTo>
                  <a:pt x="0" y="0"/>
                </a:lnTo>
                <a:lnTo>
                  <a:pt x="0" y="14584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19" y="1395983"/>
            <a:ext cx="12029440" cy="121920"/>
          </a:xfrm>
          <a:custGeom>
            <a:avLst/>
            <a:gdLst/>
            <a:ahLst/>
            <a:cxnLst/>
            <a:rect l="l" t="t" r="r" b="b"/>
            <a:pathLst>
              <a:path w="12029440" h="121919">
                <a:moveTo>
                  <a:pt x="0" y="0"/>
                </a:moveTo>
                <a:lnTo>
                  <a:pt x="12028932" y="0"/>
                </a:lnTo>
                <a:lnTo>
                  <a:pt x="12028932" y="121920"/>
                </a:lnTo>
                <a:lnTo>
                  <a:pt x="0" y="121920"/>
                </a:lnTo>
                <a:lnTo>
                  <a:pt x="0" y="0"/>
                </a:lnTo>
                <a:close/>
              </a:path>
            </a:pathLst>
          </a:custGeom>
          <a:solidFill>
            <a:srgbClr val="DCA8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19" y="2976372"/>
            <a:ext cx="12029440" cy="111760"/>
          </a:xfrm>
          <a:custGeom>
            <a:avLst/>
            <a:gdLst/>
            <a:ahLst/>
            <a:cxnLst/>
            <a:rect l="l" t="t" r="r" b="b"/>
            <a:pathLst>
              <a:path w="12029440" h="111760">
                <a:moveTo>
                  <a:pt x="0" y="0"/>
                </a:moveTo>
                <a:lnTo>
                  <a:pt x="12028932" y="0"/>
                </a:lnTo>
                <a:lnTo>
                  <a:pt x="12028932" y="111251"/>
                </a:lnTo>
                <a:lnTo>
                  <a:pt x="0" y="111251"/>
                </a:lnTo>
                <a:lnTo>
                  <a:pt x="0" y="0"/>
                </a:lnTo>
                <a:close/>
              </a:path>
            </a:pathLst>
          </a:custGeom>
          <a:solidFill>
            <a:srgbClr val="CA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70592" y="4796028"/>
            <a:ext cx="1619999" cy="17967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90271" y="6237203"/>
            <a:ext cx="5965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James </a:t>
            </a:r>
            <a:r>
              <a:rPr sz="1800" b="1" dirty="0">
                <a:latin typeface="Verdana"/>
                <a:cs typeface="Verdana"/>
              </a:rPr>
              <a:t>Hogg </a:t>
            </a:r>
            <a:r>
              <a:rPr sz="1800" b="1" spc="-5" dirty="0">
                <a:latin typeface="Verdana"/>
                <a:cs typeface="Verdana"/>
              </a:rPr>
              <a:t>Middle </a:t>
            </a:r>
            <a:r>
              <a:rPr sz="1800" b="1" dirty="0">
                <a:latin typeface="Verdana"/>
                <a:cs typeface="Verdana"/>
              </a:rPr>
              <a:t>School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i="1" spc="-5" dirty="0">
                <a:latin typeface="Verdana"/>
                <a:cs typeface="Verdana"/>
              </a:rPr>
              <a:t>An IB </a:t>
            </a:r>
            <a:r>
              <a:rPr sz="1800" i="1" dirty="0">
                <a:latin typeface="Verdana"/>
                <a:cs typeface="Verdana"/>
              </a:rPr>
              <a:t>World</a:t>
            </a:r>
            <a:r>
              <a:rPr sz="1800" i="1" spc="-3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School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2858" y="3196823"/>
            <a:ext cx="4635342" cy="11035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4400" dirty="0">
                <a:solidFill>
                  <a:srgbClr val="313131"/>
                </a:solidFill>
                <a:latin typeface="Calibri"/>
                <a:cs typeface="Calibri"/>
              </a:rPr>
              <a:t>March 6, 2023</a:t>
            </a:r>
            <a:endParaRPr sz="4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2600" dirty="0">
                <a:solidFill>
                  <a:srgbClr val="313131"/>
                </a:solidFill>
                <a:latin typeface="Calibri"/>
                <a:cs typeface="Calibri"/>
              </a:rPr>
              <a:t>4:15pm -</a:t>
            </a:r>
            <a:r>
              <a:rPr sz="2600" spc="-50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313131"/>
                </a:solidFill>
                <a:latin typeface="Calibri"/>
                <a:cs typeface="Calibri"/>
              </a:rPr>
              <a:t>5:00pm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SD</a:t>
            </a:r>
            <a:r>
              <a:rPr dirty="0"/>
              <a:t>M</a:t>
            </a:r>
            <a:r>
              <a:rPr spc="-5" dirty="0"/>
              <a:t>C</a:t>
            </a:r>
          </a:p>
        </p:txBody>
      </p:sp>
      <p:sp>
        <p:nvSpPr>
          <p:cNvPr id="11" name="object 11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6689" y="6313423"/>
            <a:ext cx="124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868" y="1411224"/>
            <a:ext cx="12018645" cy="91440"/>
          </a:xfrm>
          <a:custGeom>
            <a:avLst/>
            <a:gdLst/>
            <a:ahLst/>
            <a:cxnLst/>
            <a:rect l="l" t="t" r="r" b="b"/>
            <a:pathLst>
              <a:path w="12018645" h="91440">
                <a:moveTo>
                  <a:pt x="0" y="91439"/>
                </a:moveTo>
                <a:lnTo>
                  <a:pt x="12018264" y="91439"/>
                </a:lnTo>
                <a:lnTo>
                  <a:pt x="1201826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8804" y="1320754"/>
            <a:ext cx="4197350" cy="5942652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3200" spc="-5" dirty="0">
                <a:latin typeface="Calibri"/>
                <a:cs typeface="Calibri"/>
              </a:rPr>
              <a:t>Agenda:</a:t>
            </a:r>
            <a:endParaRPr sz="3200" dirty="0">
              <a:latin typeface="Calibri"/>
              <a:cs typeface="Calibri"/>
            </a:endParaRP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Essential Agreements</a:t>
            </a:r>
            <a:endParaRPr lang="en-US" sz="2800" spc="-5" dirty="0">
              <a:latin typeface="Calibri"/>
              <a:cs typeface="Calibri"/>
            </a:endParaRP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Staffing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Facilitates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FontTx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cs typeface="Calibri"/>
              </a:rPr>
              <a:t>Safety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Budget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New Business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Calendar Review 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SzPct val="78571"/>
              <a:tabLst>
                <a:tab pos="469265" algn="l"/>
                <a:tab pos="469900" algn="l"/>
              </a:tabLst>
            </a:pPr>
            <a:endParaRPr lang="en-US" sz="2800" spc="-5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5823" y="619689"/>
            <a:ext cx="1443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313131"/>
                </a:solidFill>
              </a:rPr>
              <a:t>S</a:t>
            </a:r>
            <a:r>
              <a:rPr sz="4400" dirty="0">
                <a:solidFill>
                  <a:srgbClr val="313131"/>
                </a:solidFill>
              </a:rPr>
              <a:t>D</a:t>
            </a:r>
            <a:r>
              <a:rPr sz="4400" spc="-5" dirty="0">
                <a:solidFill>
                  <a:srgbClr val="313131"/>
                </a:solidFill>
              </a:rPr>
              <a:t>M</a:t>
            </a:r>
            <a:r>
              <a:rPr sz="4400" dirty="0">
                <a:solidFill>
                  <a:srgbClr val="313131"/>
                </a:solidFill>
              </a:rPr>
              <a:t>C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10659857" y="6297803"/>
            <a:ext cx="7918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313131"/>
                </a:solidFill>
                <a:latin typeface="Calibri"/>
                <a:cs typeface="Calibri"/>
              </a:rPr>
              <a:t>1</a:t>
            </a:r>
            <a:r>
              <a:rPr lang="en-US" sz="1400" spc="-5" dirty="0">
                <a:solidFill>
                  <a:srgbClr val="313131"/>
                </a:solidFill>
                <a:latin typeface="Calibri"/>
                <a:cs typeface="Calibri"/>
              </a:rPr>
              <a:t>1/14/22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6689" y="6313423"/>
            <a:ext cx="124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4709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Essential</a:t>
            </a:r>
            <a:r>
              <a:rPr spc="-45" dirty="0">
                <a:solidFill>
                  <a:srgbClr val="313131"/>
                </a:solidFill>
              </a:rPr>
              <a:t> </a:t>
            </a:r>
            <a:r>
              <a:rPr spc="-10" dirty="0">
                <a:solidFill>
                  <a:srgbClr val="313131"/>
                </a:solidFill>
              </a:rPr>
              <a:t>Agreements</a:t>
            </a:r>
          </a:p>
        </p:txBody>
      </p:sp>
      <p:sp>
        <p:nvSpPr>
          <p:cNvPr id="3" name="object 3"/>
          <p:cNvSpPr/>
          <p:nvPr/>
        </p:nvSpPr>
        <p:spPr>
          <a:xfrm>
            <a:off x="9700273" y="406908"/>
            <a:ext cx="1882127" cy="184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88044" y="1699768"/>
            <a:ext cx="10284460" cy="580415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Begin 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time.</a:t>
            </a: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Remain Actively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Engaged</a:t>
            </a:r>
            <a:endParaRPr lang="en-US" sz="2600" spc="-5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Reserve </a:t>
            </a:r>
            <a:r>
              <a:rPr sz="2600" spc="-5" dirty="0">
                <a:latin typeface="Calibri"/>
                <a:cs typeface="Calibri"/>
              </a:rPr>
              <a:t>questions for </a:t>
            </a:r>
            <a:r>
              <a:rPr sz="2600" dirty="0">
                <a:latin typeface="Calibri"/>
                <a:cs typeface="Calibri"/>
              </a:rPr>
              <a:t>the appropriate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time.</a:t>
            </a: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marR="508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As a </a:t>
            </a:r>
            <a:r>
              <a:rPr sz="2600" spc="-5" dirty="0">
                <a:latin typeface="Calibri"/>
                <a:cs typeface="Calibri"/>
              </a:rPr>
              <a:t>community, we should </a:t>
            </a:r>
            <a:r>
              <a:rPr sz="2600" dirty="0">
                <a:latin typeface="Calibri"/>
                <a:cs typeface="Calibri"/>
              </a:rPr>
              <a:t>always </a:t>
            </a:r>
            <a:r>
              <a:rPr sz="2600" spc="-5" dirty="0">
                <a:latin typeface="Calibri"/>
                <a:cs typeface="Calibri"/>
              </a:rPr>
              <a:t>be professional, courteous, respectful,  </a:t>
            </a:r>
            <a:r>
              <a:rPr sz="2600" dirty="0">
                <a:latin typeface="Calibri"/>
                <a:cs typeface="Calibri"/>
              </a:rPr>
              <a:t>as well as </a:t>
            </a:r>
            <a:r>
              <a:rPr sz="2600" spc="-5" dirty="0">
                <a:latin typeface="Calibri"/>
                <a:cs typeface="Calibri"/>
              </a:rPr>
              <a:t>honor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responses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opinions of other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involved.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 dirty="0">
              <a:latin typeface="Calibri"/>
              <a:cs typeface="Calibri"/>
            </a:endParaRPr>
          </a:p>
          <a:p>
            <a:pPr marL="216535"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Please take responsibility for the energy </a:t>
            </a:r>
            <a:r>
              <a:rPr sz="2000" b="1" spc="-10" dirty="0">
                <a:latin typeface="Arial"/>
                <a:cs typeface="Arial"/>
              </a:rPr>
              <a:t>you </a:t>
            </a:r>
            <a:r>
              <a:rPr sz="2000" b="1" dirty="0">
                <a:latin typeface="Arial"/>
                <a:cs typeface="Arial"/>
              </a:rPr>
              <a:t>bring into this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space.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3</a:t>
            </a:fld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16" y="1531717"/>
            <a:ext cx="4693174" cy="354391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Projected Enrollment 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6</a:t>
            </a:r>
            <a:r>
              <a:rPr lang="en-US" sz="2400" baseline="30000" dirty="0">
                <a:latin typeface="Calibri"/>
                <a:cs typeface="Calibri"/>
              </a:rPr>
              <a:t>th</a:t>
            </a:r>
            <a:r>
              <a:rPr lang="en-US" sz="2400" dirty="0">
                <a:latin typeface="Calibri"/>
                <a:cs typeface="Calibri"/>
              </a:rPr>
              <a:t> Grade – 375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7</a:t>
            </a:r>
            <a:r>
              <a:rPr lang="en-US" sz="2400" baseline="30000" dirty="0">
                <a:latin typeface="Calibri"/>
                <a:cs typeface="Calibri"/>
              </a:rPr>
              <a:t>th</a:t>
            </a:r>
            <a:r>
              <a:rPr lang="en-US" sz="2400" dirty="0">
                <a:latin typeface="Calibri"/>
                <a:cs typeface="Calibri"/>
              </a:rPr>
              <a:t> Grade – 420 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8</a:t>
            </a:r>
            <a:r>
              <a:rPr lang="en-US" sz="2400" baseline="30000" dirty="0">
                <a:latin typeface="Calibri"/>
                <a:cs typeface="Calibri"/>
              </a:rPr>
              <a:t>th</a:t>
            </a:r>
            <a:r>
              <a:rPr lang="en-US" sz="2400" dirty="0">
                <a:latin typeface="Calibri"/>
                <a:cs typeface="Calibri"/>
              </a:rPr>
              <a:t> Grade – 350 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469265" lvl="1"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Total = 1,145 Students </a:t>
            </a:r>
          </a:p>
          <a:p>
            <a:pPr marL="479425" lvl="1">
              <a:lnSpc>
                <a:spcPct val="100000"/>
              </a:lnSpc>
              <a:spcBef>
                <a:spcPts val="415"/>
              </a:spcBef>
              <a:buSzPct val="83333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662687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>
                <a:solidFill>
                  <a:srgbClr val="313131"/>
                </a:solidFill>
              </a:rPr>
              <a:t>23-24 School Year </a:t>
            </a:r>
            <a:endParaRPr spc="-5" dirty="0">
              <a:solidFill>
                <a:srgbClr val="313131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5A808A8-E3EF-CFBB-6F9F-EE73AAF034EC}"/>
              </a:ext>
            </a:extLst>
          </p:cNvPr>
          <p:cNvSpPr txBox="1"/>
          <p:nvPr/>
        </p:nvSpPr>
        <p:spPr>
          <a:xfrm>
            <a:off x="6096000" y="1531717"/>
            <a:ext cx="4693174" cy="485709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Staffing 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8</a:t>
            </a:r>
            <a:r>
              <a:rPr lang="en-US" sz="2400" baseline="30000" dirty="0">
                <a:latin typeface="Calibri"/>
                <a:cs typeface="Calibri"/>
              </a:rPr>
              <a:t>th</a:t>
            </a:r>
            <a:r>
              <a:rPr lang="en-US" sz="2400" dirty="0">
                <a:latin typeface="Calibri"/>
                <a:cs typeface="Calibri"/>
              </a:rPr>
              <a:t> Grade ELA – Cardwell 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8</a:t>
            </a:r>
            <a:r>
              <a:rPr lang="en-US" sz="2400" baseline="30000" dirty="0">
                <a:latin typeface="Calibri"/>
                <a:cs typeface="Calibri"/>
              </a:rPr>
              <a:t>th</a:t>
            </a:r>
            <a:r>
              <a:rPr lang="en-US" sz="2400" dirty="0">
                <a:latin typeface="Calibri"/>
                <a:cs typeface="Calibri"/>
              </a:rPr>
              <a:t> Grade ELA – Asselta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7</a:t>
            </a:r>
            <a:r>
              <a:rPr lang="en-US" sz="2400" baseline="30000" dirty="0">
                <a:latin typeface="Calibri"/>
                <a:cs typeface="Calibri"/>
              </a:rPr>
              <a:t>th</a:t>
            </a:r>
            <a:r>
              <a:rPr lang="en-US" sz="2400" dirty="0">
                <a:latin typeface="Calibri"/>
                <a:cs typeface="Calibri"/>
              </a:rPr>
              <a:t> Grade Math – Nguyen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6</a:t>
            </a:r>
            <a:r>
              <a:rPr lang="en-US" sz="2400" baseline="30000" dirty="0">
                <a:latin typeface="Calibri"/>
                <a:cs typeface="Calibri"/>
              </a:rPr>
              <a:t>th</a:t>
            </a:r>
            <a:r>
              <a:rPr lang="en-US" sz="2400" dirty="0">
                <a:latin typeface="Calibri"/>
                <a:cs typeface="Calibri"/>
              </a:rPr>
              <a:t> Grade Math – Perez 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SPED Co-Teacher – OPEN 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SPED TA – OPEN </a:t>
            </a:r>
          </a:p>
          <a:p>
            <a:pPr marL="838200" lvl="1" indent="-368935"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Counselor – OPEN  </a:t>
            </a: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479425" lvl="1">
              <a:lnSpc>
                <a:spcPct val="100000"/>
              </a:lnSpc>
              <a:spcBef>
                <a:spcPts val="415"/>
              </a:spcBef>
              <a:buSzPct val="83333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474" y="696572"/>
            <a:ext cx="5288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>
                <a:solidFill>
                  <a:srgbClr val="313131"/>
                </a:solidFill>
              </a:rPr>
              <a:t>Facilities </a:t>
            </a:r>
            <a:endParaRPr spc="-10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5</a:t>
            </a:fld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194" y="1600200"/>
            <a:ext cx="9150985" cy="31316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cs typeface="Calibri"/>
              </a:rPr>
              <a:t>Auditorium </a:t>
            </a:r>
          </a:p>
          <a:p>
            <a:pPr marL="1041400" lvl="1" indent="-571500"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000" spc="-5" dirty="0">
                <a:cs typeface="Calibri"/>
              </a:rPr>
              <a:t>Lights &amp; Sound- Covered by HISD </a:t>
            </a:r>
          </a:p>
          <a:p>
            <a:pPr marL="1498600" lvl="2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cs typeface="Calibri"/>
              </a:rPr>
              <a:t>Installation starting this week</a:t>
            </a:r>
          </a:p>
          <a:p>
            <a:pPr marL="927100" lvl="2">
              <a:spcBef>
                <a:spcPts val="100"/>
              </a:spcBef>
              <a:tabLst>
                <a:tab pos="355600" algn="l"/>
              </a:tabLst>
            </a:pPr>
            <a:r>
              <a:rPr lang="en-US" sz="2000" spc="-5" dirty="0"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cs typeface="Calibri"/>
              </a:rPr>
              <a:t>Paint </a:t>
            </a:r>
          </a:p>
          <a:p>
            <a:pPr marL="1041400" lvl="1" indent="-571500"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000" spc="-5" dirty="0">
                <a:cs typeface="Calibri"/>
              </a:rPr>
              <a:t>Working with HISD </a:t>
            </a:r>
          </a:p>
          <a:p>
            <a:pPr marL="1498600" lvl="2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cs typeface="Calibri"/>
              </a:rPr>
              <a:t>New Color? </a:t>
            </a:r>
          </a:p>
          <a:p>
            <a:pPr marL="1498600" lvl="2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endParaRPr lang="en-US" sz="2000" spc="-5" dirty="0">
              <a:latin typeface="Calibri"/>
              <a:cs typeface="Calibri"/>
            </a:endParaRP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00143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2794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Budget</a:t>
            </a:r>
            <a:r>
              <a:rPr spc="-75" dirty="0">
                <a:solidFill>
                  <a:srgbClr val="313131"/>
                </a:solidFill>
              </a:rPr>
              <a:t> </a:t>
            </a:r>
            <a:endParaRPr spc="-5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7D31669-1878-3071-9FF1-16782957F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06149"/>
              </p:ext>
            </p:extLst>
          </p:nvPr>
        </p:nvGraphicFramePr>
        <p:xfrm>
          <a:off x="889207" y="1600200"/>
          <a:ext cx="10413585" cy="4105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80">
                  <a:extLst>
                    <a:ext uri="{9D8B030D-6E8A-4147-A177-3AD203B41FA5}">
                      <a16:colId xmlns:a16="http://schemas.microsoft.com/office/drawing/2014/main" val="247685982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98124066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218908773"/>
                    </a:ext>
                  </a:extLst>
                </a:gridCol>
              </a:tblGrid>
              <a:tr h="4329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Strand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b="1" dirty="0">
                          <a:latin typeface="Arial"/>
                          <a:cs typeface="Arial"/>
                        </a:rPr>
                        <a:t>Total Funds </a:t>
                      </a:r>
                      <a:endParaRPr sz="1100" b="1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Allocated</a:t>
                      </a:r>
                      <a:r>
                        <a:rPr sz="11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Funds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Available Funds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Suggested Items 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00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Gifted &amp; Talented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$ 15,000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Graphic Design - $3,000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0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Title I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$129,250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CIS- $56,100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Tutorials- $15,000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Hourly Clerk - $15,000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$43,150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Bilingual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$ 23,000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$23,000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CTE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Magnet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$ 75,000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Murals- $6300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Stairwells- $14000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$48,500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Marketing Materials- $10,000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SPED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$ 15,500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$4,500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CleverTouch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$3,780</a:t>
                      </a: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PSI/SLC Alt.- $720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State Comp 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$16,000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Auditorium- $15,000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56049"/>
                  </a:ext>
                </a:extLst>
              </a:tr>
              <a:tr h="351300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Campus Capital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$6,500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Auditorium- $5,000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$1,500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169650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ESSER II (HB4545)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$117,000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Tutorials- $33,000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STEMscopes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$8900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$84,000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208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16" y="1531717"/>
            <a:ext cx="6995684" cy="327205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spcBef>
                <a:spcPts val="595"/>
              </a:spcBef>
              <a:buClr>
                <a:srgbClr val="C00000"/>
              </a:buClr>
              <a:buSzPct val="84615"/>
              <a:buFontTx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cs typeface="Calibri"/>
              </a:rPr>
              <a:t>23-24 Enrollment Projections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Bell Schedule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Master Schedule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23-24 Budget Updates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 </a:t>
            </a: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434087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>
                <a:solidFill>
                  <a:srgbClr val="313131"/>
                </a:solidFill>
              </a:rPr>
              <a:t>New Business </a:t>
            </a:r>
            <a:endParaRPr spc="-5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235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533400"/>
            <a:ext cx="4953000" cy="829714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lang="en-US" sz="4000" spc="-5" dirty="0">
                <a:solidFill>
                  <a:srgbClr val="313131"/>
                </a:solidFill>
                <a:latin typeface="Cambria"/>
                <a:cs typeface="Cambria"/>
              </a:rPr>
              <a:t>Calendar Review </a:t>
            </a:r>
            <a:endParaRPr lang="en-US" sz="4000" spc="-10" dirty="0">
              <a:highlight>
                <a:srgbClr val="FFFF00"/>
              </a:highlight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6234B-0763-6688-FA46-CE6EF6647569}"/>
              </a:ext>
            </a:extLst>
          </p:cNvPr>
          <p:cNvSpPr txBox="1"/>
          <p:nvPr/>
        </p:nvSpPr>
        <p:spPr>
          <a:xfrm>
            <a:off x="1371600" y="1752600"/>
            <a:ext cx="8991600" cy="1649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Coffee with the Principal- March 22</a:t>
            </a:r>
          </a:p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Loteria Night- PTA Fundraiser- March 25</a:t>
            </a:r>
            <a:endParaRPr lang="en-US" sz="2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Literacy Night – April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924" y="690196"/>
            <a:ext cx="12458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Q &amp;</a:t>
            </a:r>
            <a:r>
              <a:rPr sz="4000" spc="-95" dirty="0">
                <a:solidFill>
                  <a:srgbClr val="313131"/>
                </a:solidFill>
                <a:latin typeface="Cambria"/>
                <a:cs typeface="Cambria"/>
              </a:rPr>
              <a:t> </a:t>
            </a: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A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29140" y="1914144"/>
            <a:ext cx="6359639" cy="3963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4432</TotalTime>
  <Words>334</Words>
  <Application>Microsoft Office PowerPoint</Application>
  <PresentationFormat>Widescreen</PresentationFormat>
  <Paragraphs>123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Courier New</vt:lpstr>
      <vt:lpstr>Verdana</vt:lpstr>
      <vt:lpstr>Office Theme</vt:lpstr>
      <vt:lpstr>SDMC</vt:lpstr>
      <vt:lpstr>SDMC</vt:lpstr>
      <vt:lpstr>Essential Agreements</vt:lpstr>
      <vt:lpstr>23-24 School Year </vt:lpstr>
      <vt:lpstr>Facilities </vt:lpstr>
      <vt:lpstr>Budget </vt:lpstr>
      <vt:lpstr>New Business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with Principal Saldaña</dc:title>
  <dc:creator>Saldana, Vanessa M</dc:creator>
  <cp:lastModifiedBy>Saldana, Vanessa M</cp:lastModifiedBy>
  <cp:revision>17</cp:revision>
  <dcterms:created xsi:type="dcterms:W3CDTF">2021-11-03T03:14:19Z</dcterms:created>
  <dcterms:modified xsi:type="dcterms:W3CDTF">2023-06-02T20:24:52Z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2021-09-01T00:00:00Z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2021-11-03T00:00:00Z</vt:filetime>
  </property>
</Properties>
</file>